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3.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2"/>
  </p:notesMasterIdLst>
  <p:handoutMasterIdLst>
    <p:handoutMasterId r:id="rId63"/>
  </p:handoutMasterIdLst>
  <p:sldIdLst>
    <p:sldId id="330" r:id="rId2"/>
    <p:sldId id="275" r:id="rId3"/>
    <p:sldId id="287" r:id="rId4"/>
    <p:sldId id="277" r:id="rId5"/>
    <p:sldId id="332" r:id="rId6"/>
    <p:sldId id="288" r:id="rId7"/>
    <p:sldId id="336" r:id="rId8"/>
    <p:sldId id="278" r:id="rId9"/>
    <p:sldId id="365" r:id="rId10"/>
    <p:sldId id="289" r:id="rId11"/>
    <p:sldId id="348" r:id="rId12"/>
    <p:sldId id="366" r:id="rId13"/>
    <p:sldId id="279" r:id="rId14"/>
    <p:sldId id="290" r:id="rId15"/>
    <p:sldId id="367"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368" r:id="rId33"/>
    <p:sldId id="369" r:id="rId34"/>
    <p:sldId id="282" r:id="rId35"/>
    <p:sldId id="370" r:id="rId36"/>
    <p:sldId id="333" r:id="rId37"/>
    <p:sldId id="352" r:id="rId38"/>
    <p:sldId id="353" r:id="rId39"/>
    <p:sldId id="305" r:id="rId40"/>
    <p:sldId id="306" r:id="rId41"/>
    <p:sldId id="371" r:id="rId42"/>
    <p:sldId id="307" r:id="rId43"/>
    <p:sldId id="310" r:id="rId44"/>
    <p:sldId id="354" r:id="rId45"/>
    <p:sldId id="313" r:id="rId46"/>
    <p:sldId id="355" r:id="rId47"/>
    <p:sldId id="356" r:id="rId48"/>
    <p:sldId id="372" r:id="rId49"/>
    <p:sldId id="357" r:id="rId50"/>
    <p:sldId id="358" r:id="rId51"/>
    <p:sldId id="359" r:id="rId52"/>
    <p:sldId id="286" r:id="rId53"/>
    <p:sldId id="374" r:id="rId54"/>
    <p:sldId id="373" r:id="rId55"/>
    <p:sldId id="342" r:id="rId56"/>
    <p:sldId id="361" r:id="rId57"/>
    <p:sldId id="301" r:id="rId58"/>
    <p:sldId id="360" r:id="rId59"/>
    <p:sldId id="375" r:id="rId60"/>
    <p:sldId id="331" r:id="rId61"/>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17"/>
    <p:restoredTop sz="94667"/>
  </p:normalViewPr>
  <p:slideViewPr>
    <p:cSldViewPr snapToGrid="0">
      <p:cViewPr varScale="1">
        <p:scale>
          <a:sx n="82" d="100"/>
          <a:sy n="82" d="100"/>
        </p:scale>
        <p:origin x="1368" y="6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2:  Operating-System Structures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a:t>User-friendly </a:t>
            </a:r>
            <a:r>
              <a:rPr lang="en-US" altLang="en-US" b="1">
                <a:solidFill>
                  <a:srgbClr val="3366FF"/>
                </a:solidFill>
              </a:rPr>
              <a:t>desktop</a:t>
            </a:r>
            <a:r>
              <a:rPr lang="en-US" altLang="en-US"/>
              <a:t> metaphor interface</a:t>
            </a:r>
          </a:p>
          <a:p>
            <a:pPr lvl="1"/>
            <a:r>
              <a:rPr lang="en-US" altLang="en-US"/>
              <a:t>Usually mouse, keyboard, and monitor</a:t>
            </a:r>
          </a:p>
          <a:p>
            <a:pPr lvl="1"/>
            <a:r>
              <a:rPr lang="en-US" altLang="en-US" b="1">
                <a:solidFill>
                  <a:srgbClr val="3366FF"/>
                </a:solidFill>
              </a:rPr>
              <a:t>Icons</a:t>
            </a:r>
            <a:r>
              <a:rPr lang="en-US" altLang="en-US"/>
              <a:t> represent files, programs, actions, etc</a:t>
            </a:r>
          </a:p>
          <a:p>
            <a:pPr lvl="1"/>
            <a:r>
              <a:rPr lang="en-US" altLang="en-US"/>
              <a:t>Various mouse buttons over objects in the interface cause various actions (provide information, options, execute function, open directory (known as a </a:t>
            </a:r>
            <a:r>
              <a:rPr lang="en-US" altLang="en-US" b="1">
                <a:solidFill>
                  <a:srgbClr val="3366FF"/>
                </a:solidFill>
              </a:rPr>
              <a:t>folder</a:t>
            </a:r>
            <a:r>
              <a:rPr lang="en-US" altLang="en-US"/>
              <a:t>)</a:t>
            </a:r>
          </a:p>
          <a:p>
            <a:pPr lvl="1"/>
            <a:r>
              <a:rPr lang="en-US" altLang="en-US"/>
              <a:t>Invented at Xerox PARC</a:t>
            </a:r>
          </a:p>
          <a:p>
            <a:r>
              <a:rPr lang="en-US" altLang="en-US"/>
              <a:t>Many systems now include both CLI and GUI interfaces</a:t>
            </a:r>
          </a:p>
          <a:p>
            <a:pPr lvl="1"/>
            <a:r>
              <a:rPr lang="en-US" altLang="en-US"/>
              <a:t>Microsoft Windows is GUI with CLI </a:t>
            </a:r>
            <a:r>
              <a:rPr lang="ja-JP" altLang="en-US"/>
              <a:t>“</a:t>
            </a:r>
            <a:r>
              <a:rPr lang="en-US" altLang="ja-JP"/>
              <a:t>command</a:t>
            </a:r>
            <a:r>
              <a:rPr lang="ja-JP" altLang="en-US"/>
              <a:t>”</a:t>
            </a:r>
            <a:r>
              <a:rPr lang="en-US" altLang="ja-JP"/>
              <a:t> shell</a:t>
            </a:r>
          </a:p>
          <a:p>
            <a:pPr lvl="1"/>
            <a:r>
              <a:rPr lang="en-US" altLang="en-US"/>
              <a:t>Apple Mac OS X is </a:t>
            </a:r>
            <a:r>
              <a:rPr lang="ja-JP" altLang="en-US"/>
              <a:t>“</a:t>
            </a:r>
            <a:r>
              <a:rPr lang="en-US" altLang="ja-JP"/>
              <a:t>Aqua</a:t>
            </a:r>
            <a:r>
              <a:rPr lang="ja-JP" altLang="en-US"/>
              <a:t>”</a:t>
            </a:r>
            <a:r>
              <a:rPr lang="en-US" altLang="ja-JP"/>
              <a:t> GUI interface with UNIX kernel underneath and shells available</a:t>
            </a:r>
          </a:p>
          <a:p>
            <a:pPr lvl="1"/>
            <a:r>
              <a:rPr lang="en-US" altLang="en-US"/>
              <a:t>Unix and Linux have CLI with optional GUI interfaces (CDE, KDE, GNOME)</a:t>
            </a:r>
          </a:p>
          <a:p>
            <a:pPr lvl="1"/>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buFont typeface="Monotype Sorts" charset="0"/>
              <a:buChar char="n"/>
              <a:defRPr/>
            </a:pPr>
            <a:r>
              <a:rPr lang="en-US" dirty="0">
                <a:ea typeface="ＭＳ Ｐゴシック" charset="-128"/>
              </a:rPr>
              <a:t>Touchscreen devices require new interfaces</a:t>
            </a:r>
          </a:p>
          <a:p>
            <a:pPr lvl="1">
              <a:buFont typeface="Monotype Sorts" charset="0"/>
              <a:buChar char="l"/>
              <a:defRPr/>
            </a:pPr>
            <a:r>
              <a:rPr lang="en-US" sz="1600" dirty="0">
                <a:ea typeface="ＭＳ Ｐゴシック" charset="-128"/>
              </a:rPr>
              <a:t>Mouse not possible or not desired</a:t>
            </a:r>
          </a:p>
          <a:p>
            <a:pPr lvl="1">
              <a:buFont typeface="Monotype Sorts" charset="0"/>
              <a:buChar char="l"/>
              <a:defRPr/>
            </a:pPr>
            <a:r>
              <a:rPr lang="en-US" sz="1600" dirty="0">
                <a:ea typeface="ＭＳ Ｐゴシック" charset="-128"/>
              </a:rPr>
              <a:t>Actions and selection based on gestures</a:t>
            </a:r>
          </a:p>
          <a:p>
            <a:pPr lvl="1">
              <a:buFont typeface="Monotype Sorts" charset="0"/>
              <a:buChar char="l"/>
              <a:defRPr/>
            </a:pPr>
            <a:r>
              <a:rPr lang="en-US" sz="1600" dirty="0">
                <a:ea typeface="ＭＳ Ｐゴシック" charset="-128"/>
              </a:rPr>
              <a:t>Virtual keyboard for text entry</a:t>
            </a:r>
          </a:p>
          <a:p>
            <a:pPr>
              <a:buFont typeface="Monotype Sorts" charset="0"/>
              <a:buChar char="l"/>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a:t>Programming interface to the services provided by the OS</a:t>
            </a:r>
            <a:endParaRPr lang="en-US" altLang="en-US" sz="800"/>
          </a:p>
          <a:p>
            <a:pPr>
              <a:lnSpc>
                <a:spcPct val="90000"/>
              </a:lnSpc>
            </a:pPr>
            <a:r>
              <a:rPr lang="en-US" altLang="en-US"/>
              <a:t>Typically written in a high-level language (C or C++)</a:t>
            </a:r>
            <a:endParaRPr lang="en-US" altLang="en-US" sz="800"/>
          </a:p>
          <a:p>
            <a:pPr>
              <a:lnSpc>
                <a:spcPct val="90000"/>
              </a:lnSpc>
            </a:pPr>
            <a:r>
              <a:rPr lang="en-US" altLang="en-US"/>
              <a:t>Mostly accessed by programs via a high-level </a:t>
            </a:r>
            <a:r>
              <a:rPr lang="en-US" altLang="en-US" b="1">
                <a:solidFill>
                  <a:srgbClr val="3366FF"/>
                </a:solidFill>
              </a:rPr>
              <a:t>Application Programming Interface </a:t>
            </a:r>
            <a:r>
              <a:rPr lang="en-US" altLang="en-US" b="1">
                <a:solidFill>
                  <a:srgbClr val="000000"/>
                </a:solidFill>
              </a:rPr>
              <a:t>(</a:t>
            </a:r>
            <a:r>
              <a:rPr lang="en-US" altLang="en-US" b="1">
                <a:solidFill>
                  <a:srgbClr val="3366FF"/>
                </a:solidFill>
              </a:rPr>
              <a:t>API</a:t>
            </a:r>
            <a:r>
              <a:rPr lang="en-US" altLang="en-US" b="1">
                <a:solidFill>
                  <a:srgbClr val="000000"/>
                </a:solidFill>
              </a:rPr>
              <a:t>)</a:t>
            </a:r>
            <a:r>
              <a:rPr lang="en-US" altLang="en-US">
                <a:solidFill>
                  <a:srgbClr val="3366FF"/>
                </a:solidFill>
              </a:rPr>
              <a:t> </a:t>
            </a:r>
            <a:r>
              <a:rPr lang="en-US" altLang="en-US"/>
              <a:t>rather than direct system call use</a:t>
            </a:r>
            <a:endParaRPr lang="en-US" altLang="en-US" sz="800"/>
          </a:p>
          <a:p>
            <a:pPr>
              <a:lnSpc>
                <a:spcPct val="90000"/>
              </a:lnSpc>
            </a:pPr>
            <a:r>
              <a:rPr lang="en-US" altLang="en-US"/>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942975" y="3624263"/>
            <a:ext cx="7181850" cy="590550"/>
          </a:xfrm>
          <a:prstGeom prst="rect">
            <a:avLst/>
          </a:prstGeom>
          <a:noFill/>
          <a:ln>
            <a:noFill/>
          </a:ln>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a:t>Typically, a number associated with each system call</a:t>
            </a:r>
          </a:p>
          <a:p>
            <a:pPr lvl="1"/>
            <a:r>
              <a:rPr lang="en-US" altLang="en-US" b="1">
                <a:solidFill>
                  <a:srgbClr val="3366FF"/>
                </a:solidFill>
              </a:rPr>
              <a:t>System-call interface </a:t>
            </a:r>
            <a:r>
              <a:rPr lang="en-US" altLang="en-US"/>
              <a:t>maintains a table indexed according to these numbers</a:t>
            </a:r>
            <a:endParaRPr lang="en-US" altLang="en-US" sz="800"/>
          </a:p>
          <a:p>
            <a:r>
              <a:rPr lang="en-US" altLang="en-US"/>
              <a:t>The system call interface invokes  the intended system call in OS kernel and returns status of the system call and any return values</a:t>
            </a:r>
            <a:endParaRPr lang="en-US" altLang="en-US" sz="800"/>
          </a:p>
          <a:p>
            <a:r>
              <a:rPr lang="en-US" altLang="en-US"/>
              <a:t>The caller need know nothing about how the system call is implemented</a:t>
            </a:r>
          </a:p>
          <a:p>
            <a:pPr lvl="1"/>
            <a:r>
              <a:rPr lang="en-US" altLang="en-US"/>
              <a:t>Just needs to obey API and understand what OS will do as a result call</a:t>
            </a:r>
          </a:p>
          <a:p>
            <a:pPr lvl="1"/>
            <a:r>
              <a:rPr lang="en-US" altLang="en-US"/>
              <a:t>Most details of  OS interface hidden from programmer by API  </a:t>
            </a:r>
          </a:p>
          <a:p>
            <a:pPr lvl="2"/>
            <a:r>
              <a:rPr lang="en-US" altLang="en-US"/>
              <a:t>Managed by run-time support library (set of functions built into libraries included with compiler)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a:t>Often, more information is required than simply identity of desired system call</a:t>
            </a:r>
          </a:p>
          <a:p>
            <a:pPr lvl="1">
              <a:lnSpc>
                <a:spcPct val="90000"/>
              </a:lnSpc>
            </a:pPr>
            <a:r>
              <a:rPr lang="en-US" altLang="en-US"/>
              <a:t>Exact type and amount of information vary according to OS and call</a:t>
            </a:r>
            <a:endParaRPr lang="en-US" altLang="en-US" sz="900"/>
          </a:p>
          <a:p>
            <a:pPr>
              <a:lnSpc>
                <a:spcPct val="90000"/>
              </a:lnSpc>
            </a:pPr>
            <a:r>
              <a:rPr lang="en-US" altLang="en-US"/>
              <a:t>Three general methods used to pass parameters to the OS</a:t>
            </a:r>
          </a:p>
          <a:p>
            <a:pPr lvl="1">
              <a:lnSpc>
                <a:spcPct val="90000"/>
              </a:lnSpc>
            </a:pPr>
            <a:r>
              <a:rPr lang="en-US" altLang="en-US"/>
              <a:t>Simplest:  pass the parameters in registers</a:t>
            </a:r>
          </a:p>
          <a:p>
            <a:pPr lvl="2">
              <a:lnSpc>
                <a:spcPct val="90000"/>
              </a:lnSpc>
            </a:pPr>
            <a:r>
              <a:rPr lang="en-US" altLang="en-US"/>
              <a:t> In some cases, may be more parameters than registers</a:t>
            </a:r>
          </a:p>
          <a:p>
            <a:pPr lvl="1">
              <a:lnSpc>
                <a:spcPct val="90000"/>
              </a:lnSpc>
            </a:pPr>
            <a:r>
              <a:rPr lang="en-US" altLang="en-US"/>
              <a:t>Parameters stored in a block</a:t>
            </a:r>
            <a:r>
              <a:rPr lang="en-US" altLang="en-US" i="1"/>
              <a:t>, </a:t>
            </a:r>
            <a:r>
              <a:rPr lang="en-US" altLang="en-US"/>
              <a:t>or table, in memory, and address of block passed as a parameter in a register </a:t>
            </a:r>
          </a:p>
          <a:p>
            <a:pPr lvl="2">
              <a:lnSpc>
                <a:spcPct val="90000"/>
              </a:lnSpc>
            </a:pPr>
            <a:r>
              <a:rPr lang="en-US" altLang="en-US"/>
              <a:t>This approach taken by Linux and Solaris</a:t>
            </a:r>
          </a:p>
          <a:p>
            <a:pPr lvl="1">
              <a:lnSpc>
                <a:spcPct val="90000"/>
              </a:lnSpc>
            </a:pPr>
            <a:r>
              <a:rPr lang="en-US" altLang="en-US"/>
              <a:t>Parameters placed, or </a:t>
            </a:r>
            <a:r>
              <a:rPr lang="en-US" altLang="en-US" b="1">
                <a:solidFill>
                  <a:srgbClr val="3366FF"/>
                </a:solidFill>
              </a:rPr>
              <a:t>pushed</a:t>
            </a:r>
            <a:r>
              <a:rPr lang="en-US" altLang="en-US" i="1"/>
              <a:t>, </a:t>
            </a:r>
            <a:r>
              <a:rPr lang="en-US" altLang="en-US"/>
              <a:t>onto the </a:t>
            </a:r>
            <a:r>
              <a:rPr lang="en-US" altLang="en-US" b="1">
                <a:solidFill>
                  <a:srgbClr val="3366FF"/>
                </a:solidFill>
              </a:rPr>
              <a:t>stack</a:t>
            </a:r>
            <a:r>
              <a:rPr lang="en-US" altLang="en-US" i="1"/>
              <a:t> </a:t>
            </a:r>
            <a:r>
              <a:rPr lang="en-US" altLang="en-US"/>
              <a:t>by the program and </a:t>
            </a:r>
            <a:r>
              <a:rPr lang="en-US" altLang="en-US" b="1">
                <a:solidFill>
                  <a:srgbClr val="3366FF"/>
                </a:solidFill>
              </a:rPr>
              <a:t>popped</a:t>
            </a:r>
            <a:r>
              <a:rPr lang="en-US" altLang="en-US" i="1"/>
              <a:t> </a:t>
            </a:r>
            <a:r>
              <a:rPr lang="en-US" altLang="en-US"/>
              <a:t>off the stack by the operating system</a:t>
            </a:r>
          </a:p>
          <a:p>
            <a:pPr lvl="1">
              <a:lnSpc>
                <a:spcPct val="90000"/>
              </a:lnSpc>
            </a:pPr>
            <a:r>
              <a:rPr lang="en-US" altLang="en-US"/>
              <a:t>Block and stack methods do not limit the number or length of parameters being passed</a:t>
            </a:r>
          </a:p>
          <a:p>
            <a:pPr lvl="1">
              <a:lnSpc>
                <a:spcPct val="90000"/>
              </a:lnSpc>
            </a:pPr>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863600" y="220663"/>
            <a:ext cx="8066088" cy="576262"/>
          </a:xfrm>
        </p:spPr>
        <p:txBody>
          <a:bodyPr/>
          <a:lstStyle/>
          <a:p>
            <a:pPr eaLnBrk="1" hangingPunct="1"/>
            <a:r>
              <a:rPr lang="en-US" altLang="en-US" sz="3000"/>
              <a:t>Chapter 2:  Operating-System Structures</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231900"/>
            <a:ext cx="7618413" cy="4530725"/>
          </a:xfrm>
        </p:spPr>
        <p:txBody>
          <a:bodyPr/>
          <a:lstStyle/>
          <a:p>
            <a:r>
              <a:rPr lang="en-US" altLang="en-US"/>
              <a:t>Operating System Services</a:t>
            </a:r>
          </a:p>
          <a:p>
            <a:r>
              <a:rPr lang="en-US" altLang="en-US"/>
              <a:t>User and Operating System-Interface</a:t>
            </a:r>
          </a:p>
          <a:p>
            <a:r>
              <a:rPr lang="en-US" altLang="en-US"/>
              <a:t>System Calls</a:t>
            </a:r>
          </a:p>
          <a:p>
            <a:r>
              <a:rPr lang="en-US" altLang="en-US"/>
              <a:t>System Services</a:t>
            </a:r>
          </a:p>
          <a:p>
            <a:r>
              <a:rPr lang="en-US" altLang="en-US"/>
              <a:t>Linkers and Loaders</a:t>
            </a:r>
          </a:p>
          <a:p>
            <a:r>
              <a:rPr lang="en-US" altLang="en-US"/>
              <a:t>Why Applications are Operating System Specific</a:t>
            </a:r>
          </a:p>
          <a:p>
            <a:r>
              <a:rPr lang="en-US" altLang="en-US"/>
              <a:t>Operating-System Design and Implementation</a:t>
            </a:r>
          </a:p>
          <a:p>
            <a:r>
              <a:rPr lang="en-US" altLang="en-US"/>
              <a:t>Operating System Structure</a:t>
            </a:r>
          </a:p>
          <a:p>
            <a:r>
              <a:rPr lang="en-US" altLang="en-US"/>
              <a:t>Building and Booting an Operating System</a:t>
            </a:r>
          </a:p>
          <a:p>
            <a:r>
              <a:rPr lang="en-US" altLang="en-US"/>
              <a:t>Operating System Debugging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a:t>Process control</a:t>
            </a:r>
          </a:p>
          <a:p>
            <a:pPr lvl="1"/>
            <a:r>
              <a:rPr lang="en-US" altLang="en-US"/>
              <a:t>create process, terminate process</a:t>
            </a:r>
          </a:p>
          <a:p>
            <a:pPr lvl="1"/>
            <a:r>
              <a:rPr lang="en-US" altLang="en-US"/>
              <a:t>end, abort</a:t>
            </a:r>
          </a:p>
          <a:p>
            <a:pPr lvl="1"/>
            <a:r>
              <a:rPr lang="en-US" altLang="en-US"/>
              <a:t>load, execute</a:t>
            </a:r>
          </a:p>
          <a:p>
            <a:pPr lvl="1"/>
            <a:r>
              <a:rPr lang="en-US" altLang="en-US"/>
              <a:t>get process attributes, set process attributes</a:t>
            </a:r>
          </a:p>
          <a:p>
            <a:pPr lvl="1"/>
            <a:r>
              <a:rPr lang="en-US" altLang="en-US"/>
              <a:t>wait for time</a:t>
            </a:r>
          </a:p>
          <a:p>
            <a:pPr lvl="1"/>
            <a:r>
              <a:rPr lang="en-US" altLang="en-US"/>
              <a:t>wait event, signal event</a:t>
            </a:r>
          </a:p>
          <a:p>
            <a:pPr lvl="1"/>
            <a:r>
              <a:rPr lang="en-US" altLang="en-US"/>
              <a:t>allocate and free memory</a:t>
            </a:r>
          </a:p>
          <a:p>
            <a:pPr lvl="1"/>
            <a:r>
              <a:rPr lang="en-US" altLang="en-US"/>
              <a:t>Dump memory if error</a:t>
            </a:r>
          </a:p>
          <a:p>
            <a:pPr lvl="1"/>
            <a:r>
              <a:rPr lang="en-US" altLang="en-US" b="1">
                <a:solidFill>
                  <a:srgbClr val="3366FF"/>
                </a:solidFill>
              </a:rPr>
              <a:t>Debugger</a:t>
            </a:r>
            <a:r>
              <a:rPr lang="en-US" altLang="en-US"/>
              <a:t> for determining </a:t>
            </a:r>
            <a:r>
              <a:rPr lang="en-US" altLang="en-US" b="1">
                <a:solidFill>
                  <a:srgbClr val="3366FF"/>
                </a:solidFill>
              </a:rPr>
              <a:t>bugs, single step </a:t>
            </a:r>
            <a:r>
              <a:rPr lang="en-US" altLang="en-US"/>
              <a:t>execution</a:t>
            </a:r>
          </a:p>
          <a:p>
            <a:pPr lvl="1"/>
            <a:r>
              <a:rPr lang="en-US" altLang="en-US" b="1">
                <a:solidFill>
                  <a:srgbClr val="3366FF"/>
                </a:solidFill>
              </a:rPr>
              <a:t>Locks</a:t>
            </a:r>
            <a:r>
              <a:rPr lang="en-US" altLang="en-US"/>
              <a:t> for managing access to shared data between processes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a:t>Information maintenance</a:t>
            </a:r>
          </a:p>
          <a:p>
            <a:pPr lvl="1"/>
            <a:r>
              <a:rPr lang="en-US" altLang="en-US"/>
              <a:t>get time or date, set time or date</a:t>
            </a:r>
          </a:p>
          <a:p>
            <a:pPr lvl="1"/>
            <a:r>
              <a:rPr lang="en-US" altLang="en-US"/>
              <a:t>get system data, set system data</a:t>
            </a:r>
          </a:p>
          <a:p>
            <a:pPr lvl="1"/>
            <a:r>
              <a:rPr lang="en-US" altLang="en-US"/>
              <a:t>get and set process, file, or device attributes</a:t>
            </a:r>
          </a:p>
          <a:p>
            <a:r>
              <a:rPr lang="en-US" altLang="en-US"/>
              <a:t>Communications</a:t>
            </a:r>
          </a:p>
          <a:p>
            <a:pPr lvl="1"/>
            <a:r>
              <a:rPr lang="en-US" altLang="en-US"/>
              <a:t>create, delete communication connection</a:t>
            </a:r>
          </a:p>
          <a:p>
            <a:pPr lvl="1"/>
            <a:r>
              <a:rPr lang="en-US" altLang="en-US"/>
              <a:t>send, receive messages if </a:t>
            </a:r>
            <a:r>
              <a:rPr lang="en-US" altLang="en-US" b="1">
                <a:solidFill>
                  <a:srgbClr val="3366FF"/>
                </a:solidFill>
              </a:rPr>
              <a:t>message passing model </a:t>
            </a:r>
            <a:r>
              <a:rPr lang="en-US" altLang="en-US"/>
              <a:t>to </a:t>
            </a:r>
            <a:r>
              <a:rPr lang="en-US" altLang="en-US" b="1">
                <a:solidFill>
                  <a:srgbClr val="3366FF"/>
                </a:solidFill>
              </a:rPr>
              <a:t>host name</a:t>
            </a:r>
            <a:r>
              <a:rPr lang="en-US" altLang="en-US"/>
              <a:t> or </a:t>
            </a:r>
            <a:r>
              <a:rPr lang="en-US" altLang="en-US" b="1">
                <a:solidFill>
                  <a:srgbClr val="3366FF"/>
                </a:solidFill>
              </a:rPr>
              <a:t>process name</a:t>
            </a:r>
          </a:p>
          <a:p>
            <a:pPr lvl="2"/>
            <a:r>
              <a:rPr lang="en-US" altLang="en-US"/>
              <a:t>From</a:t>
            </a:r>
            <a:r>
              <a:rPr lang="en-US" altLang="en-US" b="1">
                <a:solidFill>
                  <a:srgbClr val="3366FF"/>
                </a:solidFill>
              </a:rPr>
              <a:t> client </a:t>
            </a:r>
            <a:r>
              <a:rPr lang="en-US" altLang="en-US"/>
              <a:t>to</a:t>
            </a:r>
            <a:r>
              <a:rPr lang="en-US" altLang="en-US" b="1">
                <a:solidFill>
                  <a:srgbClr val="3366FF"/>
                </a:solidFill>
              </a:rPr>
              <a:t> server</a:t>
            </a:r>
          </a:p>
          <a:p>
            <a:pPr lvl="1"/>
            <a:r>
              <a:rPr lang="en-US" altLang="en-US" b="1">
                <a:solidFill>
                  <a:srgbClr val="3366FF"/>
                </a:solidFill>
              </a:rPr>
              <a:t>Shared-memory model </a:t>
            </a:r>
            <a:r>
              <a:rPr lang="en-US" altLang="en-US"/>
              <a:t>create and gain access to memory regions</a:t>
            </a:r>
          </a:p>
          <a:p>
            <a:pPr lvl="1"/>
            <a:r>
              <a:rPr lang="en-US" altLang="en-US"/>
              <a:t>transfer status information</a:t>
            </a:r>
          </a:p>
          <a:p>
            <a:pPr lvl="1"/>
            <a:r>
              <a:rPr lang="en-US" altLang="en-US"/>
              <a:t>attach and detach remote devices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979488" y="219075"/>
            <a:ext cx="7632700" cy="576263"/>
          </a:xfrm>
        </p:spPr>
        <p:txBody>
          <a:bodyPr/>
          <a:lstStyle/>
          <a:p>
            <a:pPr eaLnBrk="1" hangingPunct="1"/>
            <a:r>
              <a:rPr lang="en-US" altLang="en-US" sz="260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958975"/>
            <a:ext cx="3538538" cy="3830638"/>
          </a:xfrm>
        </p:spPr>
        <p:txBody>
          <a:bodyPr/>
          <a:lstStyle/>
          <a:p>
            <a:r>
              <a:rPr lang="en-US" altLang="en-US"/>
              <a:t>Single-tasking</a:t>
            </a:r>
          </a:p>
          <a:p>
            <a:r>
              <a:rPr lang="en-US" altLang="en-US"/>
              <a:t>No operating system</a:t>
            </a:r>
          </a:p>
          <a:p>
            <a:r>
              <a:rPr lang="en-US" altLang="en-US"/>
              <a:t>Programs (sketch) loaded via USB into flash memory</a:t>
            </a:r>
          </a:p>
          <a:p>
            <a:r>
              <a:rPr lang="en-US" altLang="en-US"/>
              <a:t>Single memory space</a:t>
            </a:r>
          </a:p>
          <a:p>
            <a:r>
              <a:rPr lang="en-US" altLang="en-US"/>
              <a:t>Boot loader loads program</a:t>
            </a:r>
          </a:p>
          <a:p>
            <a:r>
              <a:rPr lang="en-US" altLang="en-US"/>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5307013"/>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a:t>At system startup          running a program</a:t>
            </a:r>
          </a:p>
          <a:p>
            <a:pPr>
              <a:spcBef>
                <a:spcPct val="50000"/>
              </a:spcBef>
              <a:buSzPct val="90000"/>
              <a:buFont typeface="Monotype Sorts" pitchFamily="-84" charset="2"/>
              <a:buNone/>
            </a:pPr>
            <a:endParaRPr lang="en-US" altLang="en-US"/>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213" y="2025650"/>
            <a:ext cx="4025900"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409700"/>
            <a:ext cx="4781550" cy="4165600"/>
          </a:xfrm>
        </p:spPr>
        <p:txBody>
          <a:bodyPr/>
          <a:lstStyle/>
          <a:p>
            <a:r>
              <a:rPr lang="en-US" altLang="en-US"/>
              <a:t>Unix variant</a:t>
            </a:r>
          </a:p>
          <a:p>
            <a:r>
              <a:rPr lang="en-US" altLang="en-US"/>
              <a:t>Multitasking</a:t>
            </a:r>
          </a:p>
          <a:p>
            <a:r>
              <a:rPr lang="en-US" altLang="en-US"/>
              <a:t>User login -&gt; invoke user</a:t>
            </a:r>
            <a:r>
              <a:rPr lang="ja-JP" altLang="en-US"/>
              <a:t>’</a:t>
            </a:r>
            <a:r>
              <a:rPr lang="en-US" altLang="ja-JP"/>
              <a:t>s choice of shell</a:t>
            </a:r>
          </a:p>
          <a:p>
            <a:r>
              <a:rPr lang="en-US" altLang="en-US"/>
              <a:t>Shell executes fork() system call to create process</a:t>
            </a:r>
          </a:p>
          <a:p>
            <a:pPr lvl="1"/>
            <a:r>
              <a:rPr lang="en-US" altLang="en-US"/>
              <a:t>Executes exec() to load program into process</a:t>
            </a:r>
          </a:p>
          <a:p>
            <a:pPr lvl="1"/>
            <a:r>
              <a:rPr lang="en-US" altLang="en-US"/>
              <a:t>Shell waits for process to terminate or continues with user commands</a:t>
            </a:r>
          </a:p>
          <a:p>
            <a:r>
              <a:rPr lang="en-US" altLang="en-US"/>
              <a:t>Process exits with:</a:t>
            </a:r>
          </a:p>
          <a:p>
            <a:pPr lvl="1"/>
            <a:r>
              <a:rPr lang="en-US" altLang="en-US"/>
              <a:t> code = 0 – no error </a:t>
            </a:r>
          </a:p>
          <a:p>
            <a:pPr lvl="1"/>
            <a:r>
              <a:rPr lang="en-US" altLang="en-US"/>
              <a:t> code &gt; 0 – error code</a:t>
            </a:r>
          </a:p>
          <a:p>
            <a:endParaRPr lang="en-US" altLang="en-US"/>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60020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a:t>Provide a convenient environment for program development and execution</a:t>
            </a:r>
          </a:p>
          <a:p>
            <a:pPr lvl="1">
              <a:lnSpc>
                <a:spcPct val="90000"/>
              </a:lnSpc>
            </a:pPr>
            <a:r>
              <a:rPr lang="en-US" altLang="en-US"/>
              <a:t>Some of them are simply user interfaces to system calls; others are considerably more complex</a:t>
            </a:r>
          </a:p>
          <a:p>
            <a:pPr lvl="1">
              <a:lnSpc>
                <a:spcPct val="90000"/>
              </a:lnSpc>
            </a:pPr>
            <a:endParaRPr lang="en-US" altLang="en-US" sz="800"/>
          </a:p>
          <a:p>
            <a:pPr>
              <a:lnSpc>
                <a:spcPct val="90000"/>
              </a:lnSpc>
            </a:pPr>
            <a:r>
              <a:rPr lang="en-US" altLang="en-US" b="1"/>
              <a:t>File management </a:t>
            </a:r>
            <a:r>
              <a:rPr lang="en-US" altLang="en-US"/>
              <a:t>- Create, delete, copy, rename, print, dump, list, and generally manipulate files and directories</a:t>
            </a:r>
          </a:p>
          <a:p>
            <a:pPr>
              <a:lnSpc>
                <a:spcPct val="90000"/>
              </a:lnSpc>
            </a:pPr>
            <a:endParaRPr lang="en-US" altLang="en-US" sz="800"/>
          </a:p>
          <a:p>
            <a:pPr>
              <a:lnSpc>
                <a:spcPct val="90000"/>
              </a:lnSpc>
            </a:pPr>
            <a:r>
              <a:rPr lang="en-US" altLang="en-US" b="1"/>
              <a:t>Status information</a:t>
            </a:r>
          </a:p>
          <a:p>
            <a:pPr lvl="1">
              <a:lnSpc>
                <a:spcPct val="90000"/>
              </a:lnSpc>
            </a:pPr>
            <a:r>
              <a:rPr lang="en-US" altLang="en-US"/>
              <a:t>Some ask the system for info - date, time, amount of available memory, disk space, number of users</a:t>
            </a:r>
          </a:p>
          <a:p>
            <a:pPr lvl="1">
              <a:lnSpc>
                <a:spcPct val="90000"/>
              </a:lnSpc>
            </a:pPr>
            <a:r>
              <a:rPr lang="en-US" altLang="en-US"/>
              <a:t>Others provide detailed performance, logging, and debugging information</a:t>
            </a:r>
          </a:p>
          <a:p>
            <a:pPr lvl="1">
              <a:lnSpc>
                <a:spcPct val="90000"/>
              </a:lnSpc>
            </a:pPr>
            <a:r>
              <a:rPr lang="en-US" altLang="en-US"/>
              <a:t>Typically, these programs format and print the output to the terminal or other output devices</a:t>
            </a:r>
          </a:p>
          <a:p>
            <a:pPr lvl="1">
              <a:lnSpc>
                <a:spcPct val="90000"/>
              </a:lnSpc>
            </a:pPr>
            <a:r>
              <a:rPr lang="en-US" altLang="en-US"/>
              <a:t>Some systems implement  a </a:t>
            </a:r>
            <a:r>
              <a:rPr lang="en-US" altLang="en-US" b="1">
                <a:solidFill>
                  <a:srgbClr val="3366FF"/>
                </a:solidFill>
              </a:rPr>
              <a:t>registry</a:t>
            </a:r>
            <a:r>
              <a:rPr lang="en-US" altLang="en-US"/>
              <a:t> - used to store and retrieve configuration information</a:t>
            </a:r>
          </a:p>
          <a:p>
            <a:pPr>
              <a:lnSpc>
                <a:spcPct val="90000"/>
              </a:lnSpc>
              <a:buFont typeface="Monotype Sorts" pitchFamily="-84" charset="2"/>
              <a:buNone/>
            </a:pP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233488"/>
            <a:ext cx="7694612" cy="4530725"/>
          </a:xfrm>
        </p:spPr>
        <p:txBody>
          <a:bodyPr/>
          <a:lstStyle/>
          <a:p>
            <a:r>
              <a:rPr lang="en-US" altLang="en-US"/>
              <a:t>Identify services provided by an operating system</a:t>
            </a:r>
          </a:p>
          <a:p>
            <a:r>
              <a:rPr lang="en-US" altLang="en-US"/>
              <a:t>Illustrate how system calls are used to provide operating system services</a:t>
            </a:r>
          </a:p>
          <a:p>
            <a:r>
              <a:rPr lang="en-US" altLang="en-US"/>
              <a:t>Compare and contrast monolithic, layered, microkernel, modular, and hybrid strategies for designing operating systems</a:t>
            </a:r>
          </a:p>
          <a:p>
            <a:r>
              <a:rPr lang="en-US" altLang="en-US"/>
              <a:t>Illustrate the process for booting an operating system</a:t>
            </a:r>
          </a:p>
          <a:p>
            <a:r>
              <a:rPr lang="en-US" altLang="en-US"/>
              <a:t>Apply tools for monitoring operating system performance</a:t>
            </a:r>
          </a:p>
          <a:p>
            <a:r>
              <a:rPr lang="en-US" altLang="en-US"/>
              <a:t>Design and implement kernel modules for interacting with a Linux kernel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a:t>Background Services</a:t>
            </a:r>
          </a:p>
          <a:p>
            <a:pPr lvl="1">
              <a:lnSpc>
                <a:spcPct val="90000"/>
              </a:lnSpc>
            </a:pPr>
            <a:r>
              <a:rPr lang="en-US" altLang="en-US"/>
              <a:t>Launch at boot time</a:t>
            </a:r>
          </a:p>
          <a:p>
            <a:pPr lvl="2">
              <a:lnSpc>
                <a:spcPct val="90000"/>
              </a:lnSpc>
            </a:pPr>
            <a:r>
              <a:rPr lang="en-US" altLang="en-US"/>
              <a:t>Some for system startup, then terminate</a:t>
            </a:r>
          </a:p>
          <a:p>
            <a:pPr lvl="2">
              <a:lnSpc>
                <a:spcPct val="90000"/>
              </a:lnSpc>
            </a:pPr>
            <a:r>
              <a:rPr lang="en-US" altLang="en-US"/>
              <a:t>Some from system boot to shutdown</a:t>
            </a:r>
          </a:p>
          <a:p>
            <a:pPr lvl="1">
              <a:lnSpc>
                <a:spcPct val="90000"/>
              </a:lnSpc>
            </a:pPr>
            <a:r>
              <a:rPr lang="en-US" altLang="en-US"/>
              <a:t>Provide facilities like disk checking, process scheduling, error logging, printing</a:t>
            </a:r>
          </a:p>
          <a:p>
            <a:pPr lvl="1">
              <a:lnSpc>
                <a:spcPct val="90000"/>
              </a:lnSpc>
            </a:pPr>
            <a:r>
              <a:rPr lang="en-US" altLang="en-US"/>
              <a:t>Run in user context not kernel context</a:t>
            </a:r>
          </a:p>
          <a:p>
            <a:pPr lvl="1">
              <a:lnSpc>
                <a:spcPct val="90000"/>
              </a:lnSpc>
            </a:pPr>
            <a:r>
              <a:rPr lang="en-US" altLang="en-US"/>
              <a:t>Known as </a:t>
            </a:r>
            <a:r>
              <a:rPr lang="en-US" altLang="en-US" b="1">
                <a:solidFill>
                  <a:srgbClr val="3366FF"/>
                </a:solidFill>
              </a:rPr>
              <a:t>services</a:t>
            </a:r>
            <a:r>
              <a:rPr lang="en-US" altLang="en-US"/>
              <a:t>, </a:t>
            </a:r>
            <a:r>
              <a:rPr lang="en-US" altLang="en-US" b="1">
                <a:solidFill>
                  <a:srgbClr val="3366FF"/>
                </a:solidFill>
              </a:rPr>
              <a:t>subsystems</a:t>
            </a:r>
            <a:r>
              <a:rPr lang="en-US" altLang="en-US"/>
              <a:t>, </a:t>
            </a:r>
            <a:r>
              <a:rPr lang="en-US" altLang="en-US" b="1">
                <a:solidFill>
                  <a:srgbClr val="3366FF"/>
                </a:solidFill>
              </a:rPr>
              <a:t>daemons</a:t>
            </a:r>
            <a:r>
              <a:rPr lang="en-US" altLang="en-US"/>
              <a:t> </a:t>
            </a:r>
            <a:endParaRPr lang="en-US" altLang="en-US" b="1"/>
          </a:p>
          <a:p>
            <a:pPr lvl="1">
              <a:lnSpc>
                <a:spcPct val="90000"/>
              </a:lnSpc>
              <a:buFont typeface="Monotype Sorts" pitchFamily="-84" charset="2"/>
              <a:buNone/>
            </a:pPr>
            <a:endParaRPr lang="en-US" altLang="en-US" sz="800"/>
          </a:p>
          <a:p>
            <a:pPr>
              <a:lnSpc>
                <a:spcPct val="90000"/>
              </a:lnSpc>
            </a:pPr>
            <a:r>
              <a:rPr lang="en-US" altLang="en-US" b="1"/>
              <a:t>Application programs</a:t>
            </a:r>
          </a:p>
          <a:p>
            <a:pPr lvl="1">
              <a:lnSpc>
                <a:spcPct val="90000"/>
              </a:lnSpc>
            </a:pPr>
            <a:r>
              <a:rPr lang="en-US" altLang="en-US"/>
              <a:t>Don’t pertain to system</a:t>
            </a:r>
          </a:p>
          <a:p>
            <a:pPr lvl="1">
              <a:lnSpc>
                <a:spcPct val="90000"/>
              </a:lnSpc>
            </a:pPr>
            <a:r>
              <a:rPr lang="en-US" altLang="en-US"/>
              <a:t>Run by users</a:t>
            </a:r>
          </a:p>
          <a:p>
            <a:pPr lvl="1">
              <a:lnSpc>
                <a:spcPct val="90000"/>
              </a:lnSpc>
            </a:pPr>
            <a:r>
              <a:rPr lang="en-US" altLang="en-US"/>
              <a:t>Not typically considered part of OS</a:t>
            </a:r>
          </a:p>
          <a:p>
            <a:pPr lvl="1">
              <a:lnSpc>
                <a:spcPct val="90000"/>
              </a:lnSpc>
            </a:pPr>
            <a:r>
              <a:rPr lang="en-US" altLang="en-US"/>
              <a:t>Launched by command line, mouse click, finger poke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a:t>Source code compiled into object files designed to be loaded into any physical memory location – </a:t>
            </a:r>
            <a:r>
              <a:rPr lang="en-US" altLang="en-US" b="1">
                <a:solidFill>
                  <a:srgbClr val="3366FF"/>
                </a:solidFill>
              </a:rPr>
              <a:t>relocatable object file</a:t>
            </a:r>
          </a:p>
          <a:p>
            <a:r>
              <a:rPr lang="en-US" altLang="en-US" b="1">
                <a:solidFill>
                  <a:srgbClr val="3366FF"/>
                </a:solidFill>
              </a:rPr>
              <a:t>Linker </a:t>
            </a:r>
            <a:r>
              <a:rPr lang="en-US" altLang="en-US"/>
              <a:t>combines these into single binary </a:t>
            </a:r>
            <a:r>
              <a:rPr lang="en-US" altLang="en-US" b="1">
                <a:solidFill>
                  <a:srgbClr val="3366FF"/>
                </a:solidFill>
              </a:rPr>
              <a:t>executable</a:t>
            </a:r>
            <a:r>
              <a:rPr lang="en-US" altLang="en-US"/>
              <a:t> file</a:t>
            </a:r>
          </a:p>
          <a:p>
            <a:pPr lvl="1"/>
            <a:r>
              <a:rPr lang="en-US" altLang="en-US"/>
              <a:t>Also brings in libraries</a:t>
            </a:r>
          </a:p>
          <a:p>
            <a:r>
              <a:rPr lang="en-US" altLang="en-US"/>
              <a:t>Program resides on secondary storage as binary executable</a:t>
            </a:r>
          </a:p>
          <a:p>
            <a:r>
              <a:rPr lang="en-US" altLang="en-US"/>
              <a:t>Must be brought into memory by </a:t>
            </a:r>
            <a:r>
              <a:rPr lang="en-US" altLang="en-US" b="1">
                <a:solidFill>
                  <a:srgbClr val="3366FF"/>
                </a:solidFill>
              </a:rPr>
              <a:t>loader</a:t>
            </a:r>
            <a:r>
              <a:rPr lang="en-US" altLang="en-US"/>
              <a:t> to be executed</a:t>
            </a:r>
          </a:p>
          <a:p>
            <a:pPr lvl="1"/>
            <a:r>
              <a:rPr lang="en-US" altLang="en-US" b="1">
                <a:solidFill>
                  <a:srgbClr val="3366FF"/>
                </a:solidFill>
              </a:rPr>
              <a:t>Relocation</a:t>
            </a:r>
            <a:r>
              <a:rPr lang="en-US" altLang="en-US"/>
              <a:t> assigns final addresses to program parts and adjusts code and data in program to match those addresses</a:t>
            </a:r>
          </a:p>
          <a:p>
            <a:r>
              <a:rPr lang="en-US" altLang="en-US"/>
              <a:t>Modern general purpose systems don’t link libraries into executables</a:t>
            </a:r>
          </a:p>
          <a:p>
            <a:pPr lvl="1"/>
            <a:r>
              <a:rPr lang="en-US" altLang="en-US"/>
              <a:t>Rather, </a:t>
            </a:r>
            <a:r>
              <a:rPr lang="en-US" altLang="en-US" b="1">
                <a:solidFill>
                  <a:srgbClr val="3366FF"/>
                </a:solidFill>
              </a:rPr>
              <a:t>dynamically linked libraries </a:t>
            </a:r>
            <a:r>
              <a:rPr lang="en-US" altLang="en-US"/>
              <a:t>(in Windows, </a:t>
            </a:r>
            <a:r>
              <a:rPr lang="en-US" altLang="en-US" b="1">
                <a:solidFill>
                  <a:srgbClr val="3366FF"/>
                </a:solidFill>
              </a:rPr>
              <a:t>DLLs</a:t>
            </a:r>
            <a:r>
              <a:rPr lang="en-US" altLang="en-US"/>
              <a:t>) are loaded as needed, shared by all that use the same version of that same library (loaded once)</a:t>
            </a:r>
          </a:p>
          <a:p>
            <a:r>
              <a:rPr lang="en-US" altLang="en-US"/>
              <a:t>Object, executable files have standard formats, so operating system knows how to load and start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985838" y="214313"/>
            <a:ext cx="7712075" cy="576262"/>
          </a:xfrm>
        </p:spPr>
        <p:txBody>
          <a:bodyPr/>
          <a:lstStyle/>
          <a:p>
            <a:pPr eaLnBrk="1" hangingPunct="1"/>
            <a:r>
              <a:rPr lang="en-US" altLang="en-US" sz="240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987425"/>
            <a:ext cx="7643813" cy="5006975"/>
          </a:xfrm>
        </p:spPr>
        <p:txBody>
          <a:bodyPr/>
          <a:lstStyle/>
          <a:p>
            <a:endParaRPr lang="en-US" altLang="en-US" sz="800"/>
          </a:p>
          <a:p>
            <a:r>
              <a:rPr lang="en-US" altLang="en-US"/>
              <a:t>Apps compiled on one system usually not executable on other operating systems</a:t>
            </a:r>
          </a:p>
          <a:p>
            <a:r>
              <a:rPr lang="en-US" altLang="en-US"/>
              <a:t>Each operating system provides its own unique system calls</a:t>
            </a:r>
          </a:p>
          <a:p>
            <a:pPr lvl="1"/>
            <a:r>
              <a:rPr lang="en-US" altLang="en-US"/>
              <a:t>Own file formats, etc.</a:t>
            </a:r>
          </a:p>
          <a:p>
            <a:r>
              <a:rPr lang="en-US" altLang="en-US"/>
              <a:t>Apps can be multi-operating system</a:t>
            </a:r>
          </a:p>
          <a:p>
            <a:pPr lvl="1"/>
            <a:r>
              <a:rPr lang="en-US" altLang="en-US"/>
              <a:t>Written in interpreted language like Python, Ruby, and interpreter available on multiple operating systems</a:t>
            </a:r>
          </a:p>
          <a:p>
            <a:pPr lvl="1"/>
            <a:r>
              <a:rPr lang="en-US" altLang="en-US"/>
              <a:t>App written in language that includes a VM containing the running app (like Java)</a:t>
            </a:r>
          </a:p>
          <a:p>
            <a:pPr lvl="1"/>
            <a:r>
              <a:rPr lang="en-US" altLang="en-US"/>
              <a:t>Use standard language (like C), compile separately on each operating system to run on each</a:t>
            </a:r>
          </a:p>
          <a:p>
            <a:r>
              <a:rPr lang="en-US" altLang="en-US" b="1">
                <a:solidFill>
                  <a:srgbClr val="3366FF"/>
                </a:solidFill>
              </a:rPr>
              <a:t>Application Binary Interface </a:t>
            </a:r>
            <a:r>
              <a:rPr lang="en-US" altLang="en-US"/>
              <a:t>(</a:t>
            </a:r>
            <a:r>
              <a:rPr lang="en-US" altLang="en-US" b="1">
                <a:solidFill>
                  <a:srgbClr val="3366FF"/>
                </a:solidFill>
              </a:rPr>
              <a:t>ABI</a:t>
            </a:r>
            <a:r>
              <a:rPr lang="en-US" altLang="en-US"/>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214313"/>
            <a:ext cx="7712075" cy="576262"/>
          </a:xfrm>
        </p:spPr>
        <p:txBody>
          <a:bodyPr/>
          <a:lstStyle/>
          <a:p>
            <a:pPr eaLnBrk="1" hangingPunct="1"/>
            <a:r>
              <a:rPr lang="en-US" altLang="en-US" sz="2600"/>
              <a:t>Operating System 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a:t>Design and Implementation of OS not </a:t>
            </a:r>
            <a:r>
              <a:rPr lang="ja-JP" altLang="en-US"/>
              <a:t>“</a:t>
            </a:r>
            <a:r>
              <a:rPr lang="en-US" altLang="ja-JP"/>
              <a:t>solvable</a:t>
            </a:r>
            <a:r>
              <a:rPr lang="ja-JP" altLang="en-US"/>
              <a:t>”</a:t>
            </a:r>
            <a:r>
              <a:rPr lang="en-US" altLang="ja-JP"/>
              <a:t>, but some approaches have proven successful</a:t>
            </a:r>
            <a:endParaRPr lang="en-US" altLang="en-US" sz="800"/>
          </a:p>
          <a:p>
            <a:r>
              <a:rPr lang="en-US" altLang="en-US"/>
              <a:t>Internal structure of different Operating Systems  can vary widely</a:t>
            </a:r>
            <a:endParaRPr lang="en-US" altLang="en-US" sz="800"/>
          </a:p>
          <a:p>
            <a:r>
              <a:rPr lang="en-US" altLang="en-US"/>
              <a:t>Start the design by defining goals and specifications </a:t>
            </a:r>
            <a:endParaRPr lang="en-US" altLang="en-US" sz="800"/>
          </a:p>
          <a:p>
            <a:r>
              <a:rPr lang="en-US" altLang="en-US"/>
              <a:t>Affected by choice of hardware, type of system</a:t>
            </a:r>
            <a:endParaRPr lang="en-US" altLang="en-US" sz="800"/>
          </a:p>
          <a:p>
            <a:r>
              <a:rPr lang="en-US" altLang="en-US" b="1">
                <a:solidFill>
                  <a:srgbClr val="3366FF"/>
                </a:solidFill>
              </a:rPr>
              <a:t>User </a:t>
            </a:r>
            <a:r>
              <a:rPr lang="en-US" altLang="en-US"/>
              <a:t>goals and </a:t>
            </a:r>
            <a:r>
              <a:rPr lang="en-US" altLang="en-US" b="1">
                <a:solidFill>
                  <a:srgbClr val="3366FF"/>
                </a:solidFill>
              </a:rPr>
              <a:t>System </a:t>
            </a:r>
            <a:r>
              <a:rPr lang="en-US" altLang="en-US"/>
              <a:t>goals</a:t>
            </a:r>
          </a:p>
          <a:p>
            <a:pPr lvl="1"/>
            <a:r>
              <a:rPr lang="en-US" altLang="en-US"/>
              <a:t>User goals – operating system should be convenient to use, easy to learn, reliable, safe, and fast</a:t>
            </a:r>
          </a:p>
          <a:p>
            <a:pPr lvl="1"/>
            <a:r>
              <a:rPr lang="en-US" altLang="en-US"/>
              <a:t>System goals – operating system should be easy to design, implement, and maintain, as well as flexible, reliable, error-free, and efficient</a:t>
            </a: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920750" y="209550"/>
            <a:ext cx="8229600" cy="576263"/>
          </a:xfrm>
        </p:spPr>
        <p:txBody>
          <a:bodyPr/>
          <a:lstStyle/>
          <a:p>
            <a:pPr eaLnBrk="1" hangingPunct="1"/>
            <a:r>
              <a:rPr lang="en-US" altLang="en-US" sz="2400"/>
              <a:t>Operating System Design and Implementation (Cont.)</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222375"/>
            <a:ext cx="7827962" cy="4384675"/>
          </a:xfrm>
        </p:spPr>
        <p:txBody>
          <a:bodyPr/>
          <a:lstStyle/>
          <a:p>
            <a:r>
              <a:rPr lang="en-US" altLang="en-US"/>
              <a:t>Important principle to separate</a:t>
            </a:r>
          </a:p>
          <a:p>
            <a:pPr>
              <a:buFont typeface="Monotype Sorts" pitchFamily="-84" charset="2"/>
              <a:buNone/>
            </a:pPr>
            <a:r>
              <a:rPr lang="en-US" altLang="en-US" b="1"/>
              <a:t>	</a:t>
            </a:r>
            <a:r>
              <a:rPr lang="en-US" altLang="en-US" b="1">
                <a:solidFill>
                  <a:srgbClr val="3366FF"/>
                </a:solidFill>
              </a:rPr>
              <a:t>Policy</a:t>
            </a:r>
            <a:r>
              <a:rPr lang="en-US" altLang="en-US" b="1"/>
              <a:t>:   </a:t>
            </a:r>
            <a:r>
              <a:rPr lang="en-US" altLang="en-US" b="1" i="1"/>
              <a:t>What</a:t>
            </a:r>
            <a:r>
              <a:rPr lang="en-US" altLang="en-US"/>
              <a:t> will be done?</a:t>
            </a:r>
            <a:r>
              <a:rPr lang="en-US" altLang="en-US" b="1"/>
              <a:t> </a:t>
            </a:r>
            <a:br>
              <a:rPr lang="en-US" altLang="en-US" b="1"/>
            </a:br>
            <a:r>
              <a:rPr lang="en-US" altLang="en-US" b="1">
                <a:solidFill>
                  <a:srgbClr val="3366FF"/>
                </a:solidFill>
              </a:rPr>
              <a:t>Mechanism</a:t>
            </a:r>
            <a:r>
              <a:rPr lang="en-US" altLang="en-US" b="1"/>
              <a:t>:  </a:t>
            </a:r>
            <a:r>
              <a:rPr lang="en-US" altLang="en-US" b="1" i="1"/>
              <a:t>How</a:t>
            </a:r>
            <a:r>
              <a:rPr lang="en-US" altLang="en-US"/>
              <a:t> to do it?</a:t>
            </a:r>
          </a:p>
          <a:p>
            <a:r>
              <a:rPr lang="en-US" altLang="en-US"/>
              <a:t>Mechanisms determine how to do something, policies decide what will be done</a:t>
            </a:r>
          </a:p>
          <a:p>
            <a:r>
              <a:rPr lang="en-US" altLang="en-US"/>
              <a:t>The separation of policy from mechanism is a very important principle, it allows maximum flexibility if policy decisions are to be changed later (example – timer)</a:t>
            </a:r>
          </a:p>
          <a:p>
            <a:r>
              <a:rPr lang="en-US" altLang="en-US"/>
              <a:t>Specifying and designing an OS is highly creative task of </a:t>
            </a:r>
            <a:r>
              <a:rPr lang="en-US" altLang="en-US" b="1">
                <a:solidFill>
                  <a:srgbClr val="3366FF"/>
                </a:solidFill>
              </a:rPr>
              <a:t>software engineering</a:t>
            </a:r>
          </a:p>
          <a:p>
            <a:pPr>
              <a:buFont typeface="Monotype Sorts" pitchFamily="-84" charset="2"/>
              <a:buNone/>
            </a:pPr>
            <a:endParaRPr lang="en-US" altLang="en-US"/>
          </a:p>
          <a:p>
            <a:pPr>
              <a:buFont typeface="Monotype Sorts" pitchFamily="-84" charset="2"/>
              <a:buNone/>
            </a:pPr>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a:t>Much variation</a:t>
            </a:r>
          </a:p>
          <a:p>
            <a:pPr lvl="1"/>
            <a:r>
              <a:rPr lang="en-US" altLang="en-US"/>
              <a:t>Early OSes in assembly language</a:t>
            </a:r>
          </a:p>
          <a:p>
            <a:pPr lvl="1"/>
            <a:r>
              <a:rPr lang="en-US" altLang="en-US"/>
              <a:t>Then system programming languages like Algol, PL/1</a:t>
            </a:r>
          </a:p>
          <a:p>
            <a:pPr lvl="1"/>
            <a:r>
              <a:rPr lang="en-US" altLang="en-US"/>
              <a:t>Now C, C++</a:t>
            </a:r>
          </a:p>
          <a:p>
            <a:r>
              <a:rPr lang="en-US" altLang="en-US"/>
              <a:t>Actually usually a mix of languages</a:t>
            </a:r>
          </a:p>
          <a:p>
            <a:pPr lvl="1"/>
            <a:r>
              <a:rPr lang="en-US" altLang="en-US"/>
              <a:t>Lowest levels in assembly</a:t>
            </a:r>
          </a:p>
          <a:p>
            <a:pPr lvl="1"/>
            <a:r>
              <a:rPr lang="en-US" altLang="en-US"/>
              <a:t>Main body in C</a:t>
            </a:r>
          </a:p>
          <a:p>
            <a:pPr lvl="1"/>
            <a:r>
              <a:rPr lang="en-US" altLang="en-US"/>
              <a:t>Systems programs in C, C++, scripting languages like PERL, Python, shell scripts</a:t>
            </a:r>
          </a:p>
          <a:p>
            <a:r>
              <a:rPr lang="en-US" altLang="en-US"/>
              <a:t>More high-level language easier to</a:t>
            </a:r>
            <a:r>
              <a:rPr lang="en-US" altLang="en-US" b="1">
                <a:solidFill>
                  <a:srgbClr val="3366FF"/>
                </a:solidFill>
              </a:rPr>
              <a:t> port </a:t>
            </a:r>
            <a:r>
              <a:rPr lang="en-US" altLang="en-US"/>
              <a:t>to other hardware</a:t>
            </a:r>
          </a:p>
          <a:p>
            <a:pPr lvl="1"/>
            <a:r>
              <a:rPr lang="en-US" altLang="en-US"/>
              <a:t>But slower</a:t>
            </a:r>
          </a:p>
          <a:p>
            <a:r>
              <a:rPr lang="en-US" altLang="en-US" b="1">
                <a:solidFill>
                  <a:srgbClr val="3366FF"/>
                </a:solidFill>
              </a:rPr>
              <a:t>Emulation</a:t>
            </a:r>
            <a:r>
              <a:rPr lang="en-US" altLang="en-US"/>
              <a:t> can allow an OS to run on non-native hardware</a:t>
            </a:r>
          </a:p>
          <a:p>
            <a:pPr>
              <a:buFont typeface="Monotype Sorts" pitchFamily="-84" charset="2"/>
              <a:buNone/>
            </a:pPr>
            <a:endParaRPr lang="en-US" altLang="en-US"/>
          </a:p>
          <a:p>
            <a:pPr>
              <a:buFont typeface="Monotype Sorts" pitchFamily="-84" charset="2"/>
              <a:buNone/>
            </a:pPr>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a:t>General-purpose OS is very large program</a:t>
            </a:r>
          </a:p>
          <a:p>
            <a:r>
              <a:rPr lang="en-US" altLang="en-US"/>
              <a:t>Various ways to structure ones</a:t>
            </a:r>
          </a:p>
          <a:p>
            <a:pPr lvl="1"/>
            <a:r>
              <a:rPr lang="en-US" altLang="en-US"/>
              <a:t>Simple structure – MS-DOS</a:t>
            </a:r>
          </a:p>
          <a:p>
            <a:pPr lvl="1"/>
            <a:r>
              <a:rPr lang="en-US" altLang="en-US"/>
              <a:t>More complex -- UNIX</a:t>
            </a:r>
          </a:p>
          <a:p>
            <a:pPr lvl="1"/>
            <a:r>
              <a:rPr lang="en-US" altLang="en-US"/>
              <a:t>Layered – an abstraction</a:t>
            </a:r>
          </a:p>
          <a:p>
            <a:pPr lvl="1"/>
            <a:r>
              <a:rPr lang="en-US" altLang="en-US"/>
              <a:t>Microkernel -Mach</a:t>
            </a:r>
          </a:p>
          <a:p>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698500" y="33972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a:t>UNIX – limited by hardware functionality, the original UNIX operating system had limited structuring.  The UNIX OS consists of two separable parts</a:t>
            </a:r>
          </a:p>
          <a:p>
            <a:pPr lvl="1"/>
            <a:r>
              <a:rPr lang="en-US" altLang="en-US"/>
              <a:t>Systems programs</a:t>
            </a:r>
          </a:p>
          <a:p>
            <a:pPr lvl="1"/>
            <a:r>
              <a:rPr lang="en-US" altLang="en-US"/>
              <a:t>The kernel</a:t>
            </a:r>
          </a:p>
          <a:p>
            <a:pPr lvl="2"/>
            <a:r>
              <a:rPr lang="en-US" altLang="en-US"/>
              <a:t>Consists of everything below the system-call interface and above the physical hardware</a:t>
            </a:r>
          </a:p>
          <a:p>
            <a:pPr lvl="2"/>
            <a:r>
              <a:rPr lang="en-US" altLang="en-US"/>
              <a:t>Provides the file system, CPU scheduling, memory management, and other operating-system functions; a large number of functions for one level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217488"/>
            <a:ext cx="7448550" cy="576262"/>
          </a:xfrm>
        </p:spPr>
        <p:txBody>
          <a:bodyPr/>
          <a:lstStyle/>
          <a:p>
            <a:pPr eaLnBrk="1" hangingPunct="1"/>
            <a:r>
              <a:rPr lang="en-US" altLang="en-US"/>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a:t>Operating systems provide an environment for execution of programs and services to programs and users</a:t>
            </a:r>
          </a:p>
          <a:p>
            <a:r>
              <a:rPr lang="en-US" altLang="en-US"/>
              <a:t>One set of operating-system services provides functions that are helpful to the user:</a:t>
            </a:r>
          </a:p>
          <a:p>
            <a:pPr lvl="1"/>
            <a:r>
              <a:rPr lang="en-US" altLang="en-US" b="1"/>
              <a:t>User interface </a:t>
            </a:r>
            <a:r>
              <a:rPr lang="en-US" altLang="en-US"/>
              <a:t>- Almost all operating systems have a user interface (</a:t>
            </a:r>
            <a:r>
              <a:rPr lang="en-US" altLang="en-US" b="1">
                <a:solidFill>
                  <a:srgbClr val="3366FF"/>
                </a:solidFill>
              </a:rPr>
              <a:t>UI</a:t>
            </a:r>
            <a:r>
              <a:rPr lang="en-US" altLang="en-US"/>
              <a:t>).</a:t>
            </a:r>
          </a:p>
          <a:p>
            <a:pPr lvl="2"/>
            <a:r>
              <a:rPr lang="en-US" altLang="en-US"/>
              <a:t>Varies between </a:t>
            </a:r>
            <a:r>
              <a:rPr lang="en-US" altLang="en-US" b="1">
                <a:solidFill>
                  <a:srgbClr val="3366FF"/>
                </a:solidFill>
              </a:rPr>
              <a:t>Command-Line </a:t>
            </a:r>
            <a:r>
              <a:rPr lang="en-US" altLang="en-US" b="1"/>
              <a:t>(</a:t>
            </a:r>
            <a:r>
              <a:rPr lang="en-US" altLang="en-US" b="1">
                <a:solidFill>
                  <a:srgbClr val="3366FF"/>
                </a:solidFill>
              </a:rPr>
              <a:t>CLI</a:t>
            </a:r>
            <a:r>
              <a:rPr lang="en-US" altLang="en-US" b="1">
                <a:solidFill>
                  <a:srgbClr val="000000"/>
                </a:solidFill>
              </a:rPr>
              <a:t>)</a:t>
            </a:r>
            <a:r>
              <a:rPr lang="en-US" altLang="en-US">
                <a:solidFill>
                  <a:srgbClr val="000000"/>
                </a:solidFill>
              </a:rPr>
              <a:t>, </a:t>
            </a:r>
            <a:r>
              <a:rPr lang="en-US" altLang="en-US" b="1">
                <a:solidFill>
                  <a:srgbClr val="3366FF"/>
                </a:solidFill>
              </a:rPr>
              <a:t>Graphics User Interface </a:t>
            </a:r>
            <a:r>
              <a:rPr lang="en-US" altLang="en-US" b="1">
                <a:solidFill>
                  <a:srgbClr val="000000"/>
                </a:solidFill>
              </a:rPr>
              <a:t>(</a:t>
            </a:r>
            <a:r>
              <a:rPr lang="en-US" altLang="en-US" b="1">
                <a:solidFill>
                  <a:srgbClr val="3366FF"/>
                </a:solidFill>
              </a:rPr>
              <a:t>GUI</a:t>
            </a:r>
            <a:r>
              <a:rPr lang="en-US" altLang="en-US" b="1">
                <a:solidFill>
                  <a:srgbClr val="000000"/>
                </a:solidFill>
              </a:rPr>
              <a:t>)</a:t>
            </a:r>
            <a:r>
              <a:rPr lang="en-US" altLang="en-US">
                <a:solidFill>
                  <a:srgbClr val="000000"/>
                </a:solidFill>
              </a:rPr>
              <a:t>,</a:t>
            </a:r>
            <a:r>
              <a:rPr lang="en-US" altLang="en-US" b="1">
                <a:solidFill>
                  <a:srgbClr val="3366FF"/>
                </a:solidFill>
              </a:rPr>
              <a:t>  touch-screen,  Batch</a:t>
            </a:r>
          </a:p>
          <a:p>
            <a:pPr lvl="1"/>
            <a:r>
              <a:rPr lang="en-US" altLang="en-US" b="1"/>
              <a:t>Program execution </a:t>
            </a:r>
            <a:r>
              <a:rPr lang="en-US" altLang="en-US"/>
              <a:t>- The system must be able to load a program into memory and to run that program, end execution, either normally or abnormally (indicating error)</a:t>
            </a:r>
          </a:p>
          <a:p>
            <a:pPr lvl="1"/>
            <a:r>
              <a:rPr lang="en-US" altLang="en-US" b="1"/>
              <a:t>I/O operations </a:t>
            </a:r>
            <a:r>
              <a:rPr lang="en-US" altLang="en-US"/>
              <a:t>-  A running program may require I/O, which may involve a file or an I/O device</a:t>
            </a:r>
          </a:p>
          <a:p>
            <a:pPr lvl="1"/>
            <a:r>
              <a:rPr lang="en-US" altLang="en-US" b="1"/>
              <a:t>File-system manipulation </a:t>
            </a:r>
            <a:r>
              <a:rPr lang="en-US" altLang="en-US"/>
              <a:t>-  The file system is of particular interest. Programs need to read and write files and directories, create and delete them, search them, list file Information, permission management.</a:t>
            </a:r>
            <a:endParaRPr lang="en-US" altLang="en-US" b="1"/>
          </a:p>
          <a:p>
            <a:pPr lvl="1"/>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1836738"/>
            <a:ext cx="7045325" cy="425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400" y="1708150"/>
            <a:ext cx="29591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3313" y="1497013"/>
            <a:ext cx="3940175" cy="365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816850" cy="4921250"/>
          </a:xfrm>
        </p:spPr>
        <p:txBody>
          <a:bodyPr/>
          <a:lstStyle/>
          <a:p>
            <a:r>
              <a:rPr lang="en-US" altLang="en-US"/>
              <a:t>Moves as much from the kernel into user space</a:t>
            </a:r>
          </a:p>
          <a:p>
            <a:r>
              <a:rPr lang="en-US" altLang="en-US" b="1">
                <a:solidFill>
                  <a:srgbClr val="3366FF"/>
                </a:solidFill>
              </a:rPr>
              <a:t>Mach </a:t>
            </a:r>
            <a:r>
              <a:rPr lang="en-US" altLang="en-US"/>
              <a:t>example of </a:t>
            </a:r>
            <a:r>
              <a:rPr lang="en-US" altLang="en-US" b="1">
                <a:solidFill>
                  <a:srgbClr val="3366FF"/>
                </a:solidFill>
              </a:rPr>
              <a:t>microkernel</a:t>
            </a:r>
          </a:p>
          <a:p>
            <a:pPr lvl="1"/>
            <a:r>
              <a:rPr lang="en-US" altLang="en-US"/>
              <a:t>Mac OS X kernel (</a:t>
            </a:r>
            <a:r>
              <a:rPr lang="en-US" altLang="en-US" b="1">
                <a:solidFill>
                  <a:srgbClr val="3366FF"/>
                </a:solidFill>
              </a:rPr>
              <a:t>Darwin</a:t>
            </a:r>
            <a:r>
              <a:rPr lang="en-US" altLang="en-US"/>
              <a:t>) partly based on Mach</a:t>
            </a:r>
            <a:endParaRPr lang="en-US" altLang="en-US" sz="800"/>
          </a:p>
          <a:p>
            <a:r>
              <a:rPr lang="en-US" altLang="en-US"/>
              <a:t>Communication takes place between user modules using </a:t>
            </a:r>
            <a:r>
              <a:rPr lang="en-US" altLang="en-US" b="1">
                <a:solidFill>
                  <a:srgbClr val="3366FF"/>
                </a:solidFill>
              </a:rPr>
              <a:t>message passing</a:t>
            </a:r>
            <a:endParaRPr lang="en-US" altLang="en-US" sz="800"/>
          </a:p>
          <a:p>
            <a:r>
              <a:rPr lang="en-US" altLang="en-US"/>
              <a:t>Benefits:</a:t>
            </a:r>
          </a:p>
          <a:p>
            <a:pPr lvl="1"/>
            <a:r>
              <a:rPr lang="en-US" altLang="en-US"/>
              <a:t>Easier to extend a microkernel</a:t>
            </a:r>
          </a:p>
          <a:p>
            <a:pPr lvl="1"/>
            <a:r>
              <a:rPr lang="en-US" altLang="en-US"/>
              <a:t>Easier to port the operating system to new architectures</a:t>
            </a:r>
          </a:p>
          <a:p>
            <a:pPr lvl="1"/>
            <a:r>
              <a:rPr lang="en-US" altLang="en-US"/>
              <a:t>More reliable (less code is running in kernel mode)</a:t>
            </a:r>
          </a:p>
          <a:p>
            <a:pPr lvl="1"/>
            <a:r>
              <a:rPr lang="en-US" altLang="en-US"/>
              <a:t>More secure</a:t>
            </a:r>
            <a:endParaRPr lang="en-US" altLang="en-US" sz="800"/>
          </a:p>
          <a:p>
            <a:r>
              <a:rPr lang="en-US" altLang="en-US"/>
              <a:t>Detriments:</a:t>
            </a:r>
          </a:p>
          <a:p>
            <a:pPr lvl="1"/>
            <a:r>
              <a:rPr lang="en-US" altLang="en-US"/>
              <a:t>Performance overhead of user space to kernel space communication</a:t>
            </a:r>
          </a:p>
        </p:txBody>
      </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13" y="1644650"/>
            <a:ext cx="8340725" cy="403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p:txBody>
          <a:bodyPr/>
          <a:lstStyle/>
          <a:p>
            <a:r>
              <a:rPr lang="en-US" altLang="en-US"/>
              <a:t>Many modern operating systems implement </a:t>
            </a:r>
            <a:r>
              <a:rPr lang="en-US" altLang="en-US" b="1">
                <a:solidFill>
                  <a:srgbClr val="3366FF"/>
                </a:solidFill>
              </a:rPr>
              <a:t>loadable</a:t>
            </a:r>
            <a:r>
              <a:rPr lang="en-US" altLang="en-US"/>
              <a:t> </a:t>
            </a:r>
            <a:r>
              <a:rPr lang="en-US" altLang="en-US" b="1">
                <a:solidFill>
                  <a:srgbClr val="3366FF"/>
                </a:solidFill>
              </a:rPr>
              <a:t>kernel modules </a:t>
            </a:r>
            <a:r>
              <a:rPr lang="en-US" altLang="en-US"/>
              <a:t>(</a:t>
            </a:r>
            <a:r>
              <a:rPr lang="en-US" altLang="en-US" b="1">
                <a:solidFill>
                  <a:srgbClr val="3366FF"/>
                </a:solidFill>
              </a:rPr>
              <a:t>LKMs</a:t>
            </a:r>
            <a:r>
              <a:rPr lang="en-US" altLang="en-US"/>
              <a:t>)</a:t>
            </a:r>
          </a:p>
          <a:p>
            <a:pPr lvl="1"/>
            <a:r>
              <a:rPr lang="en-US" altLang="en-US"/>
              <a:t>Uses object-oriented approach</a:t>
            </a:r>
          </a:p>
          <a:p>
            <a:pPr lvl="1"/>
            <a:r>
              <a:rPr lang="en-US" altLang="en-US"/>
              <a:t>Each core component is separate</a:t>
            </a:r>
          </a:p>
          <a:p>
            <a:pPr lvl="1"/>
            <a:r>
              <a:rPr lang="en-US" altLang="en-US"/>
              <a:t>Each talks to the others over known interfaces</a:t>
            </a:r>
          </a:p>
          <a:p>
            <a:pPr lvl="1"/>
            <a:r>
              <a:rPr lang="en-US" altLang="en-US"/>
              <a:t>Each is loadable as needed within the kernel</a:t>
            </a:r>
          </a:p>
          <a:p>
            <a:r>
              <a:rPr lang="en-US" altLang="en-US"/>
              <a:t>Overall, similar to layers but with more flexible</a:t>
            </a:r>
          </a:p>
          <a:p>
            <a:pPr lvl="1"/>
            <a:r>
              <a:rPr lang="en-US" altLang="en-US"/>
              <a:t>Linux, Solaris, etc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721600" cy="4530725"/>
          </a:xfrm>
        </p:spPr>
        <p:txBody>
          <a:bodyPr/>
          <a:lstStyle/>
          <a:p>
            <a:r>
              <a:rPr lang="en-US" altLang="en-US"/>
              <a:t>Most modern operating systems are actually not one pure model</a:t>
            </a:r>
          </a:p>
          <a:p>
            <a:pPr lvl="1"/>
            <a:r>
              <a:rPr lang="en-US" altLang="en-US"/>
              <a:t>Hybrid combines multiple approaches to address performance, security, usability needs</a:t>
            </a:r>
          </a:p>
          <a:p>
            <a:pPr lvl="1"/>
            <a:r>
              <a:rPr lang="en-US" altLang="en-US"/>
              <a:t>Linux and Solaris kernels in kernel address space, so monolithic, plus modular for dynamic loading of functionality</a:t>
            </a:r>
          </a:p>
          <a:p>
            <a:pPr lvl="1"/>
            <a:r>
              <a:rPr lang="en-US" altLang="en-US"/>
              <a:t>Windows mostly monolithic, plus microkernel for different subsystem </a:t>
            </a:r>
            <a:r>
              <a:rPr lang="en-US" altLang="en-US" b="1" i="1"/>
              <a:t>personalities</a:t>
            </a:r>
          </a:p>
          <a:p>
            <a:r>
              <a:rPr lang="en-US" altLang="en-US"/>
              <a:t>Apple Mac OS X hybrid, layered, </a:t>
            </a:r>
            <a:r>
              <a:rPr lang="en-US" altLang="en-US" b="1">
                <a:solidFill>
                  <a:srgbClr val="3366FF"/>
                </a:solidFill>
              </a:rPr>
              <a:t>Aqua</a:t>
            </a:r>
            <a:r>
              <a:rPr lang="en-US" altLang="en-US"/>
              <a:t> UI plus </a:t>
            </a:r>
            <a:r>
              <a:rPr lang="en-US" altLang="en-US" b="1">
                <a:solidFill>
                  <a:srgbClr val="3366FF"/>
                </a:solidFill>
              </a:rPr>
              <a:t>Cocoa</a:t>
            </a:r>
            <a:r>
              <a:rPr lang="en-US" altLang="en-US"/>
              <a:t> programming environment</a:t>
            </a:r>
          </a:p>
          <a:p>
            <a:pPr lvl="1"/>
            <a:r>
              <a:rPr lang="en-US" altLang="en-US"/>
              <a:t>Below is kernel consisting of Mach microkernel and BSD Unix parts, plus I/O kit and dynamically loadable modules (called </a:t>
            </a:r>
            <a:r>
              <a:rPr lang="en-US" altLang="en-US" b="1">
                <a:solidFill>
                  <a:srgbClr val="3366FF"/>
                </a:solidFill>
              </a:rPr>
              <a:t>kernel extensions</a:t>
            </a:r>
            <a:r>
              <a:rPr lang="en-US" altLang="en-US"/>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955800"/>
            <a:ext cx="2959100" cy="30861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a:t>Apple mobile OS for </a:t>
            </a:r>
            <a:r>
              <a:rPr lang="en-US" altLang="en-US" b="1" i="1"/>
              <a:t>iPhone</a:t>
            </a:r>
            <a:r>
              <a:rPr lang="en-US" altLang="en-US"/>
              <a:t>, </a:t>
            </a:r>
            <a:r>
              <a:rPr lang="en-US" altLang="en-US" b="1" i="1"/>
              <a:t>iPad</a:t>
            </a:r>
            <a:endParaRPr lang="en-US" altLang="en-US"/>
          </a:p>
          <a:p>
            <a:pPr lvl="1"/>
            <a:r>
              <a:rPr lang="en-US" altLang="en-US"/>
              <a:t>Structured on Mac OS X, added functionality</a:t>
            </a:r>
          </a:p>
          <a:p>
            <a:pPr lvl="1"/>
            <a:r>
              <a:rPr lang="en-US" altLang="en-US"/>
              <a:t>Does not run OS X applications natively</a:t>
            </a:r>
          </a:p>
          <a:p>
            <a:pPr lvl="2"/>
            <a:r>
              <a:rPr lang="en-US" altLang="en-US"/>
              <a:t>Also runs on different CPU architecture (ARM vs. Intel)</a:t>
            </a:r>
          </a:p>
          <a:p>
            <a:pPr lvl="1"/>
            <a:r>
              <a:rPr lang="en-US" altLang="en-US" b="1">
                <a:solidFill>
                  <a:srgbClr val="3366FF"/>
                </a:solidFill>
              </a:rPr>
              <a:t>Cocoa Touch </a:t>
            </a:r>
            <a:r>
              <a:rPr lang="en-US" altLang="en-US"/>
              <a:t>Objective-C API for developing apps</a:t>
            </a:r>
          </a:p>
          <a:p>
            <a:pPr lvl="1"/>
            <a:r>
              <a:rPr lang="en-US" altLang="en-US" b="1">
                <a:solidFill>
                  <a:srgbClr val="3366FF"/>
                </a:solidFill>
              </a:rPr>
              <a:t>Media services </a:t>
            </a:r>
            <a:r>
              <a:rPr lang="en-US" altLang="en-US"/>
              <a:t>layer for graphics, audio, video</a:t>
            </a:r>
          </a:p>
          <a:p>
            <a:pPr lvl="1"/>
            <a:r>
              <a:rPr lang="en-US" altLang="en-US" b="1">
                <a:solidFill>
                  <a:srgbClr val="3366FF"/>
                </a:solidFill>
              </a:rPr>
              <a:t>Core services </a:t>
            </a:r>
            <a:r>
              <a:rPr lang="en-US" altLang="en-US"/>
              <a:t>provides cloud computing, databases</a:t>
            </a:r>
          </a:p>
          <a:p>
            <a:pPr lvl="1"/>
            <a:r>
              <a:rPr lang="en-US" altLang="en-US"/>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306513"/>
            <a:ext cx="7670800" cy="4530725"/>
          </a:xfrm>
        </p:spPr>
        <p:txBody>
          <a:bodyPr/>
          <a:lstStyle/>
          <a:p>
            <a:r>
              <a:rPr lang="en-US" altLang="en-US"/>
              <a:t>Developed by Open Handset Alliance (mostly Google)</a:t>
            </a:r>
          </a:p>
          <a:p>
            <a:pPr lvl="1"/>
            <a:r>
              <a:rPr lang="en-US" altLang="en-US"/>
              <a:t>Open Source</a:t>
            </a:r>
          </a:p>
          <a:p>
            <a:r>
              <a:rPr lang="en-US" altLang="en-US"/>
              <a:t>Similar stack to IOS</a:t>
            </a:r>
          </a:p>
          <a:p>
            <a:r>
              <a:rPr lang="en-US" altLang="en-US"/>
              <a:t>Based on Linux kernel but modified</a:t>
            </a:r>
          </a:p>
          <a:p>
            <a:pPr lvl="1"/>
            <a:r>
              <a:rPr lang="en-US" altLang="en-US"/>
              <a:t>Provides process, memory, device-driver management</a:t>
            </a:r>
          </a:p>
          <a:p>
            <a:pPr lvl="1"/>
            <a:r>
              <a:rPr lang="en-US" altLang="en-US"/>
              <a:t>Adds power management </a:t>
            </a:r>
          </a:p>
          <a:p>
            <a:r>
              <a:rPr lang="en-US" altLang="en-US"/>
              <a:t>Runtime environment includes core set of libraries and Dalvik virtual machine</a:t>
            </a:r>
          </a:p>
          <a:p>
            <a:pPr lvl="1"/>
            <a:r>
              <a:rPr lang="en-US" altLang="en-US"/>
              <a:t>Apps developed in Java plus Android API</a:t>
            </a:r>
          </a:p>
          <a:p>
            <a:pPr lvl="2"/>
            <a:r>
              <a:rPr lang="en-US" altLang="en-US"/>
              <a:t>Java class files compiled to Java bytecode then translated to executable than runs in Dalvik VM</a:t>
            </a:r>
          </a:p>
          <a:p>
            <a:r>
              <a:rPr lang="en-US" altLang="en-US"/>
              <a:t>Libraries include frameworks for web browser (webkit), database (SQLite), multimedia, smaller libc</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771525" y="228600"/>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225425"/>
            <a:ext cx="7648575" cy="576263"/>
          </a:xfrm>
        </p:spPr>
        <p:txBody>
          <a:bodyPr/>
          <a:lstStyle/>
          <a:p>
            <a:r>
              <a:rPr lang="en-US" altLang="en-US"/>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a:t>Download Linux source code (</a:t>
            </a:r>
            <a:r>
              <a:rPr lang="en-US" altLang="en-US">
                <a:solidFill>
                  <a:srgbClr val="996600"/>
                </a:solidFill>
              </a:rPr>
              <a:t>http://www.kernel.org</a:t>
            </a:r>
            <a:r>
              <a:rPr lang="en-US" altLang="en-US"/>
              <a:t>)</a:t>
            </a:r>
          </a:p>
          <a:p>
            <a:r>
              <a:rPr lang="en-US" altLang="en-US"/>
              <a:t>Configure kernel via “</a:t>
            </a:r>
            <a:r>
              <a:rPr lang="en-US" altLang="en-US">
                <a:latin typeface="Courier New" panose="02070309020205020404" pitchFamily="49" charset="0"/>
                <a:cs typeface="Courier New" panose="02070309020205020404" pitchFamily="49" charset="0"/>
              </a:rPr>
              <a:t>make menuconfig</a:t>
            </a:r>
            <a:r>
              <a:rPr lang="en-US" altLang="en-US"/>
              <a:t>”</a:t>
            </a:r>
          </a:p>
          <a:p>
            <a:r>
              <a:rPr lang="en-US" altLang="en-US"/>
              <a:t>Compile the kernel using “</a:t>
            </a:r>
            <a:r>
              <a:rPr lang="en-US" altLang="en-US">
                <a:latin typeface="Courier New" panose="02070309020205020404" pitchFamily="49" charset="0"/>
                <a:cs typeface="Courier New" panose="02070309020205020404" pitchFamily="49" charset="0"/>
              </a:rPr>
              <a:t>make</a:t>
            </a:r>
            <a:r>
              <a:rPr lang="en-US" altLang="en-US"/>
              <a:t>”</a:t>
            </a:r>
          </a:p>
          <a:p>
            <a:pPr lvl="1"/>
            <a:r>
              <a:rPr lang="en-US" altLang="en-US"/>
              <a:t>Produces </a:t>
            </a:r>
            <a:r>
              <a:rPr lang="en-US" altLang="en-US">
                <a:latin typeface="Courier New" panose="02070309020205020404" pitchFamily="49" charset="0"/>
                <a:cs typeface="Courier New" panose="02070309020205020404" pitchFamily="49" charset="0"/>
              </a:rPr>
              <a:t>vmlinuz</a:t>
            </a:r>
            <a:r>
              <a:rPr lang="en-US" altLang="en-US"/>
              <a:t>, the kernel image</a:t>
            </a:r>
          </a:p>
          <a:p>
            <a:pPr lvl="1"/>
            <a:r>
              <a:rPr lang="en-US" altLang="en-US"/>
              <a:t>Compile kernel modules via “</a:t>
            </a:r>
            <a:r>
              <a:rPr lang="en-US" altLang="en-US">
                <a:latin typeface="Courier New" panose="02070309020205020404" pitchFamily="49" charset="0"/>
                <a:cs typeface="Courier New" panose="02070309020205020404" pitchFamily="49" charset="0"/>
              </a:rPr>
              <a:t>make modules</a:t>
            </a:r>
            <a:r>
              <a:rPr lang="en-US" altLang="en-US"/>
              <a:t>”</a:t>
            </a:r>
          </a:p>
          <a:p>
            <a:pPr lvl="1"/>
            <a:r>
              <a:rPr lang="en-US" altLang="en-US"/>
              <a:t>Install kernel modules into </a:t>
            </a:r>
            <a:r>
              <a:rPr lang="en-US" altLang="en-US">
                <a:latin typeface="Courier New" panose="02070309020205020404" pitchFamily="49" charset="0"/>
                <a:cs typeface="Courier New" panose="02070309020205020404" pitchFamily="49" charset="0"/>
              </a:rPr>
              <a:t>vmlinuz</a:t>
            </a:r>
            <a:r>
              <a:rPr lang="en-US" altLang="en-US"/>
              <a:t> via “</a:t>
            </a:r>
            <a:r>
              <a:rPr lang="en-US" altLang="en-US">
                <a:latin typeface="Courier New" panose="02070309020205020404" pitchFamily="49" charset="0"/>
                <a:cs typeface="Courier New" panose="02070309020205020404" pitchFamily="49" charset="0"/>
              </a:rPr>
              <a:t>make modules_install</a:t>
            </a:r>
            <a:r>
              <a:rPr lang="en-US" altLang="en-US"/>
              <a:t>”</a:t>
            </a:r>
          </a:p>
          <a:p>
            <a:pPr lvl="1"/>
            <a:r>
              <a:rPr lang="en-US" altLang="en-US"/>
              <a:t>Install new kernel on the system via “</a:t>
            </a:r>
            <a:r>
              <a:rPr lang="en-US" altLang="en-US">
                <a:latin typeface="Courier New" panose="02070309020205020404" pitchFamily="49" charset="0"/>
                <a:cs typeface="Courier New" panose="02070309020205020404" pitchFamily="49" charset="0"/>
              </a:rPr>
              <a:t>make install</a:t>
            </a:r>
            <a:r>
              <a:rPr lang="en-US" altLang="en-US"/>
              <a:t>”</a:t>
            </a:r>
          </a:p>
          <a:p>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207963"/>
            <a:ext cx="7820025" cy="576262"/>
          </a:xfrm>
        </p:spPr>
        <p:txBody>
          <a:bodyPr/>
          <a:lstStyle/>
          <a:p>
            <a:pPr eaLnBrk="1" hangingPunct="1"/>
            <a:r>
              <a:rPr lang="en-US" altLang="en-US"/>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154113"/>
            <a:ext cx="7866063" cy="4530725"/>
          </a:xfrm>
        </p:spPr>
        <p:txBody>
          <a:bodyPr/>
          <a:lstStyle/>
          <a:p>
            <a:r>
              <a:rPr lang="en-US" altLang="en-US"/>
              <a:t>When power initialized on system, execution starts at a fixed memory location</a:t>
            </a:r>
          </a:p>
          <a:p>
            <a:r>
              <a:rPr lang="en-US" altLang="en-US"/>
              <a:t>Operating system must be made available to hardware so hardware can start it</a:t>
            </a:r>
          </a:p>
          <a:p>
            <a:pPr lvl="1"/>
            <a:r>
              <a:rPr lang="en-US" altLang="en-US"/>
              <a:t>Small piece of code – </a:t>
            </a:r>
            <a:r>
              <a:rPr lang="en-US" altLang="en-US" b="1">
                <a:solidFill>
                  <a:srgbClr val="3366FF"/>
                </a:solidFill>
              </a:rPr>
              <a:t>bootstrap loader</a:t>
            </a:r>
            <a:r>
              <a:rPr lang="en-US" altLang="en-US"/>
              <a:t>, </a:t>
            </a:r>
            <a:r>
              <a:rPr lang="en-US" altLang="en-US" b="1">
                <a:solidFill>
                  <a:srgbClr val="3366FF"/>
                </a:solidFill>
              </a:rPr>
              <a:t>BIOS</a:t>
            </a:r>
            <a:r>
              <a:rPr lang="en-US" altLang="en-US"/>
              <a:t>, stored in </a:t>
            </a:r>
            <a:r>
              <a:rPr lang="en-US" altLang="en-US" b="1">
                <a:solidFill>
                  <a:srgbClr val="3366FF"/>
                </a:solidFill>
              </a:rPr>
              <a:t>ROM</a:t>
            </a:r>
            <a:r>
              <a:rPr lang="en-US" altLang="en-US"/>
              <a:t> or </a:t>
            </a:r>
            <a:r>
              <a:rPr lang="en-US" altLang="en-US" b="1">
                <a:solidFill>
                  <a:srgbClr val="3366FF"/>
                </a:solidFill>
              </a:rPr>
              <a:t>EEPROM</a:t>
            </a:r>
            <a:r>
              <a:rPr lang="en-US" altLang="en-US"/>
              <a:t> locates the kernel, loads it into memory, and starts it</a:t>
            </a:r>
          </a:p>
          <a:p>
            <a:pPr lvl="1"/>
            <a:r>
              <a:rPr lang="en-US" altLang="en-US"/>
              <a:t>Sometimes two-step process where </a:t>
            </a:r>
            <a:r>
              <a:rPr lang="en-US" altLang="en-US" b="1">
                <a:solidFill>
                  <a:srgbClr val="3366FF"/>
                </a:solidFill>
              </a:rPr>
              <a:t>boot block </a:t>
            </a:r>
            <a:r>
              <a:rPr lang="en-US" altLang="en-US"/>
              <a:t>at fixed location loaded by ROM code, which loads bootstrap loader from disk</a:t>
            </a:r>
          </a:p>
          <a:p>
            <a:pPr lvl="1"/>
            <a:r>
              <a:rPr lang="en-US" altLang="en-US"/>
              <a:t>Modern systems replace BIOS with </a:t>
            </a:r>
            <a:r>
              <a:rPr lang="en-US" altLang="en-US" b="1">
                <a:solidFill>
                  <a:srgbClr val="3366FF"/>
                </a:solidFill>
              </a:rPr>
              <a:t>Unified Extensible Firmware Interface </a:t>
            </a:r>
            <a:r>
              <a:rPr lang="en-US" altLang="en-US"/>
              <a:t>(</a:t>
            </a:r>
            <a:r>
              <a:rPr lang="en-US" altLang="en-US" b="1">
                <a:solidFill>
                  <a:srgbClr val="3366FF"/>
                </a:solidFill>
              </a:rPr>
              <a:t>UEFI</a:t>
            </a:r>
            <a:r>
              <a:rPr lang="en-US" altLang="en-US"/>
              <a:t>)</a:t>
            </a:r>
          </a:p>
          <a:p>
            <a:r>
              <a:rPr lang="en-US" altLang="en-US"/>
              <a:t>Common bootstrap loader, </a:t>
            </a:r>
            <a:r>
              <a:rPr lang="en-US" altLang="en-US" b="1">
                <a:solidFill>
                  <a:srgbClr val="3366FF"/>
                </a:solidFill>
              </a:rPr>
              <a:t>GRUB</a:t>
            </a:r>
            <a:r>
              <a:rPr lang="en-US" altLang="en-US"/>
              <a:t>, allows selection of kernel from multiple disks, versions, kernel options</a:t>
            </a:r>
          </a:p>
          <a:p>
            <a:r>
              <a:rPr lang="en-US" altLang="en-US"/>
              <a:t>Kernel loads and system is then </a:t>
            </a:r>
            <a:r>
              <a:rPr lang="en-US" altLang="en-US" b="1">
                <a:solidFill>
                  <a:srgbClr val="3366FF"/>
                </a:solidFill>
              </a:rPr>
              <a:t>running</a:t>
            </a:r>
          </a:p>
          <a:p>
            <a:r>
              <a:rPr lang="en-US" altLang="en-US"/>
              <a:t>Boot loaders frequently allow various boot states, such as single user mode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217488"/>
            <a:ext cx="7596187" cy="576262"/>
          </a:xfrm>
        </p:spPr>
        <p:txBody>
          <a:bodyPr/>
          <a:lstStyle/>
          <a:p>
            <a:pPr eaLnBrk="1" hangingPunct="1"/>
            <a:r>
              <a:rPr lang="en-US" altLang="en-US"/>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a:solidFill>
                  <a:srgbClr val="3366FF"/>
                </a:solidFill>
              </a:rPr>
              <a:t>Debugging</a:t>
            </a:r>
            <a:r>
              <a:rPr lang="en-US" altLang="en-US">
                <a:solidFill>
                  <a:srgbClr val="3366FF"/>
                </a:solidFill>
              </a:rPr>
              <a:t> </a:t>
            </a:r>
            <a:r>
              <a:rPr lang="en-US" altLang="en-US"/>
              <a:t>is finding and fixing errors, or </a:t>
            </a:r>
            <a:r>
              <a:rPr lang="en-US" altLang="en-US" b="1">
                <a:solidFill>
                  <a:srgbClr val="3366FF"/>
                </a:solidFill>
              </a:rPr>
              <a:t>bugs</a:t>
            </a:r>
          </a:p>
          <a:p>
            <a:r>
              <a:rPr lang="en-US" altLang="en-US"/>
              <a:t>Also</a:t>
            </a:r>
            <a:r>
              <a:rPr lang="en-US" altLang="en-US" b="1">
                <a:solidFill>
                  <a:srgbClr val="3366FF"/>
                </a:solidFill>
              </a:rPr>
              <a:t> performance tuning</a:t>
            </a:r>
          </a:p>
          <a:p>
            <a:r>
              <a:rPr lang="en-US" altLang="en-US"/>
              <a:t>OS generate </a:t>
            </a:r>
            <a:r>
              <a:rPr lang="en-US" altLang="en-US" b="1">
                <a:solidFill>
                  <a:srgbClr val="3366FF"/>
                </a:solidFill>
              </a:rPr>
              <a:t>log files</a:t>
            </a:r>
            <a:r>
              <a:rPr lang="en-US" altLang="en-US">
                <a:solidFill>
                  <a:srgbClr val="3366FF"/>
                </a:solidFill>
              </a:rPr>
              <a:t> </a:t>
            </a:r>
            <a:r>
              <a:rPr lang="en-US" altLang="en-US">
                <a:solidFill>
                  <a:srgbClr val="000000"/>
                </a:solidFill>
              </a:rPr>
              <a:t>containing error information</a:t>
            </a:r>
          </a:p>
          <a:p>
            <a:r>
              <a:rPr lang="en-US" altLang="en-US">
                <a:solidFill>
                  <a:srgbClr val="000000"/>
                </a:solidFill>
              </a:rPr>
              <a:t>Failure of an application can generate </a:t>
            </a:r>
            <a:r>
              <a:rPr lang="en-US" altLang="en-US" b="1">
                <a:solidFill>
                  <a:srgbClr val="3366FF"/>
                </a:solidFill>
              </a:rPr>
              <a:t>core dump</a:t>
            </a:r>
            <a:r>
              <a:rPr lang="en-US" altLang="en-US">
                <a:solidFill>
                  <a:srgbClr val="3366FF"/>
                </a:solidFill>
              </a:rPr>
              <a:t> </a:t>
            </a:r>
            <a:r>
              <a:rPr lang="en-US" altLang="en-US">
                <a:solidFill>
                  <a:srgbClr val="000000"/>
                </a:solidFill>
              </a:rPr>
              <a:t>file capturing memory of the process</a:t>
            </a:r>
          </a:p>
          <a:p>
            <a:r>
              <a:rPr lang="en-US" altLang="en-US">
                <a:solidFill>
                  <a:srgbClr val="000000"/>
                </a:solidFill>
              </a:rPr>
              <a:t>Operating system failure can generate </a:t>
            </a:r>
            <a:r>
              <a:rPr lang="en-US" altLang="en-US" b="1">
                <a:solidFill>
                  <a:srgbClr val="3366FF"/>
                </a:solidFill>
              </a:rPr>
              <a:t>crash dump</a:t>
            </a:r>
            <a:r>
              <a:rPr lang="en-US" altLang="en-US">
                <a:solidFill>
                  <a:srgbClr val="3366FF"/>
                </a:solidFill>
              </a:rPr>
              <a:t> </a:t>
            </a:r>
            <a:r>
              <a:rPr lang="en-US" altLang="en-US">
                <a:solidFill>
                  <a:srgbClr val="000000"/>
                </a:solidFill>
              </a:rPr>
              <a:t>file containing kernel memory</a:t>
            </a:r>
          </a:p>
          <a:p>
            <a:r>
              <a:rPr lang="en-US" altLang="en-US">
                <a:solidFill>
                  <a:srgbClr val="000000"/>
                </a:solidFill>
              </a:rPr>
              <a:t>Beyond crashes, performance tuning can optimize system performance</a:t>
            </a:r>
          </a:p>
          <a:p>
            <a:pPr lvl="1"/>
            <a:r>
              <a:rPr lang="en-US" altLang="en-US">
                <a:solidFill>
                  <a:srgbClr val="000000"/>
                </a:solidFill>
              </a:rPr>
              <a:t>Sometimes using </a:t>
            </a:r>
            <a:r>
              <a:rPr lang="en-US" altLang="en-US" b="1" i="1">
                <a:solidFill>
                  <a:srgbClr val="000000"/>
                </a:solidFill>
              </a:rPr>
              <a:t>trace listings</a:t>
            </a:r>
            <a:r>
              <a:rPr lang="en-US" altLang="en-US">
                <a:solidFill>
                  <a:srgbClr val="000000"/>
                </a:solidFill>
              </a:rPr>
              <a:t> of activities, recorded for analysis</a:t>
            </a:r>
          </a:p>
          <a:p>
            <a:pPr lvl="1"/>
            <a:r>
              <a:rPr lang="en-US" altLang="en-US" b="1">
                <a:solidFill>
                  <a:srgbClr val="3366FF"/>
                </a:solidFill>
              </a:rPr>
              <a:t>Profiling</a:t>
            </a:r>
            <a:r>
              <a:rPr lang="en-US" altLang="en-US">
                <a:solidFill>
                  <a:srgbClr val="000000"/>
                </a:solidFill>
              </a:rPr>
              <a:t> is periodic sampling of instruction pointer to look for statistical trends</a:t>
            </a:r>
          </a:p>
          <a:p>
            <a:pPr>
              <a:buFont typeface="Monotype Sorts" pitchFamily="-84" charset="2"/>
              <a:buNone/>
            </a:pPr>
            <a:r>
              <a:rPr lang="en-US" altLang="en-US">
                <a:solidFill>
                  <a:srgbClr val="000000"/>
                </a:solidFill>
              </a:rPr>
              <a:t>Kernighan</a:t>
            </a:r>
            <a:r>
              <a:rPr lang="ja-JP" altLang="en-US">
                <a:solidFill>
                  <a:srgbClr val="000000"/>
                </a:solidFill>
              </a:rPr>
              <a:t>’</a:t>
            </a:r>
            <a:r>
              <a:rPr lang="en-US" altLang="ja-JP">
                <a:solidFill>
                  <a:srgbClr val="000000"/>
                </a:solidFill>
              </a:rPr>
              <a:t>s Law: </a:t>
            </a:r>
            <a:r>
              <a:rPr lang="ja-JP" altLang="en-US"/>
              <a:t>“</a:t>
            </a:r>
            <a:r>
              <a:rPr lang="en-US" altLang="ja-JP"/>
              <a:t>Debugging is twice as hard as writing the code in the first place. Therefore, if you write the code as cleverly as possible, you are, by definition, not smart enough to debug it.</a:t>
            </a:r>
            <a:r>
              <a:rPr lang="ja-JP" altLang="en-US"/>
              <a:t>”</a:t>
            </a:r>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0" y="1233488"/>
            <a:ext cx="7713663"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Collects data for a specific event, such as steps involved in a system call invocation</a:t>
            </a:r>
          </a:p>
          <a:p>
            <a:r>
              <a:rPr lang="en-US" altLang="en-US">
                <a:solidFill>
                  <a:srgbClr val="000000"/>
                </a:solidFill>
              </a:rPr>
              <a:t>Tools include</a:t>
            </a:r>
          </a:p>
          <a:p>
            <a:pPr lvl="2">
              <a:buClr>
                <a:srgbClr val="CC6600"/>
              </a:buClr>
              <a:buSzPct val="110000"/>
              <a:buFont typeface="Arial" panose="020B0604020202020204" pitchFamily="34" charset="0"/>
              <a:buChar char="•"/>
            </a:pPr>
            <a:r>
              <a:rPr lang="en-US" altLang="en-US">
                <a:solidFill>
                  <a:srgbClr val="000000"/>
                </a:solidFill>
              </a:rPr>
              <a:t>strace – trace system calls invoked by a process</a:t>
            </a:r>
          </a:p>
          <a:p>
            <a:pPr lvl="2">
              <a:buClr>
                <a:srgbClr val="CC6600"/>
              </a:buClr>
              <a:buSzPct val="110000"/>
              <a:buFont typeface="Arial" panose="020B0604020202020204" pitchFamily="34" charset="0"/>
              <a:buChar char="•"/>
            </a:pPr>
            <a:r>
              <a:rPr lang="en-US" altLang="en-US">
                <a:solidFill>
                  <a:srgbClr val="000000"/>
                </a:solidFill>
              </a:rPr>
              <a:t>gdb – source-level debugger</a:t>
            </a:r>
          </a:p>
          <a:p>
            <a:pPr lvl="2">
              <a:buClr>
                <a:srgbClr val="CC6600"/>
              </a:buClr>
              <a:buSzPct val="110000"/>
              <a:buFont typeface="Arial" panose="020B0604020202020204" pitchFamily="34" charset="0"/>
              <a:buChar char="•"/>
            </a:pPr>
            <a:r>
              <a:rPr lang="en-US" altLang="en-US">
                <a:solidFill>
                  <a:srgbClr val="000000"/>
                </a:solidFill>
              </a:rPr>
              <a:t>perf – collection of Linux performance tools</a:t>
            </a:r>
          </a:p>
          <a:p>
            <a:pPr lvl="2">
              <a:buClr>
                <a:srgbClr val="CC6600"/>
              </a:buClr>
              <a:buSzPct val="110000"/>
              <a:buFont typeface="Arial" panose="020B0604020202020204" pitchFamily="34" charset="0"/>
              <a:buChar char="•"/>
            </a:pPr>
            <a:r>
              <a:rPr lang="en-US" altLang="en-US">
                <a:solidFill>
                  <a:srgbClr val="000000"/>
                </a:solidFill>
              </a:rPr>
              <a:t>tcpdump – collects network packets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a:t>User Operating System Interface - CLI</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8" y="1223963"/>
            <a:ext cx="7640637" cy="4483100"/>
          </a:xfrm>
        </p:spPr>
        <p:txBody>
          <a:bodyPr/>
          <a:lstStyle/>
          <a:p>
            <a:r>
              <a:rPr lang="en-US" altLang="en-US"/>
              <a:t>CLI or </a:t>
            </a:r>
            <a:r>
              <a:rPr lang="en-US" altLang="en-US" b="1">
                <a:solidFill>
                  <a:srgbClr val="3366FF"/>
                </a:solidFill>
              </a:rPr>
              <a:t>command interpreter</a:t>
            </a:r>
            <a:r>
              <a:rPr lang="en-US" altLang="en-US">
                <a:solidFill>
                  <a:srgbClr val="3366FF"/>
                </a:solidFill>
              </a:rPr>
              <a:t> </a:t>
            </a:r>
            <a:r>
              <a:rPr lang="en-US" altLang="en-US"/>
              <a:t>allows direct command entry</a:t>
            </a:r>
          </a:p>
          <a:p>
            <a:pPr lvl="1"/>
            <a:r>
              <a:rPr lang="en-US" altLang="en-US"/>
              <a:t>Sometimes implemented in kernel, sometimes by systems program</a:t>
            </a:r>
          </a:p>
          <a:p>
            <a:pPr lvl="1"/>
            <a:r>
              <a:rPr lang="en-US" altLang="en-US"/>
              <a:t>Sometimes multiple flavors implemented – </a:t>
            </a:r>
            <a:r>
              <a:rPr lang="en-US" altLang="en-US" b="1">
                <a:solidFill>
                  <a:srgbClr val="3366FF"/>
                </a:solidFill>
              </a:rPr>
              <a:t>shells</a:t>
            </a:r>
          </a:p>
          <a:p>
            <a:pPr lvl="1"/>
            <a:r>
              <a:rPr lang="en-US" altLang="en-US"/>
              <a:t>Primarily fetches a command from user and executes it</a:t>
            </a:r>
          </a:p>
          <a:p>
            <a:pPr lvl="1"/>
            <a:r>
              <a:rPr lang="en-US" altLang="en-US"/>
              <a:t>Sometimes commands built-in, sometimes just names of programs</a:t>
            </a:r>
          </a:p>
          <a:p>
            <a:pPr lvl="2"/>
            <a:r>
              <a:rPr lang="en-US" altLang="en-US"/>
              <a:t>If the latter, adding new features doesn’</a:t>
            </a:r>
            <a:r>
              <a:rPr lang="en-US" altLang="ja-JP"/>
              <a:t>t require shell modification</a:t>
            </a:r>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2.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ppt/theme/themeOverride3.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8716</TotalTime>
  <Words>3363</Words>
  <Application>Microsoft Office PowerPoint</Application>
  <PresentationFormat>On-screen Show (4:3)</PresentationFormat>
  <Paragraphs>426</Paragraphs>
  <Slides>60</Slides>
  <Notes>52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Verdana</vt:lpstr>
      <vt:lpstr>MS PGothic</vt:lpstr>
      <vt:lpstr>Arial</vt:lpstr>
      <vt:lpstr>Helvetica</vt:lpstr>
      <vt:lpstr>Wingdings</vt:lpstr>
      <vt:lpstr>Webdings</vt:lpstr>
      <vt:lpstr>Times New Roman</vt:lpstr>
      <vt:lpstr>Monotype Sorts</vt:lpstr>
      <vt:lpstr>Courier New</vt:lpstr>
      <vt:lpstr>os-8</vt:lpstr>
      <vt:lpstr>Chapter 2:  Operating-System Structures</vt:lpstr>
      <vt:lpstr>Chapter 2:  Operating-System Structures</vt:lpstr>
      <vt:lpstr>Objectives</vt:lpstr>
      <vt:lpstr>Operating System Services</vt:lpstr>
      <vt:lpstr>Operating System Services (Cont.)</vt:lpstr>
      <vt:lpstr>Operating System Services (Cont.)</vt:lpstr>
      <vt:lpstr>A View of Operating System Services</vt:lpstr>
      <vt:lpstr>User Operating System Interface - CLI</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Operating System Design and Implementation</vt:lpstr>
      <vt:lpstr>Operating System Design and Implementation (Cont.)</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Paige, Judi</cp:lastModifiedBy>
  <cp:revision>186</cp:revision>
  <cp:lastPrinted>2001-06-14T13:58:17Z</cp:lastPrinted>
  <dcterms:created xsi:type="dcterms:W3CDTF">2011-01-13T23:43:38Z</dcterms:created>
  <dcterms:modified xsi:type="dcterms:W3CDTF">2020-01-07T14:59:39Z</dcterms:modified>
</cp:coreProperties>
</file>